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90" r:id="rId3"/>
    <p:sldId id="291" r:id="rId4"/>
    <p:sldId id="293" r:id="rId5"/>
    <p:sldId id="295" r:id="rId6"/>
    <p:sldId id="294" r:id="rId7"/>
    <p:sldId id="296" r:id="rId8"/>
    <p:sldId id="332" r:id="rId9"/>
    <p:sldId id="415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336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3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283" r:id="rId5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BBEAA-E6EF-11DF-EF78-071FFE73FA20}" v="1082" dt="2022-05-09T11:04:07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 autoAdjust="0"/>
    <p:restoredTop sz="94658"/>
  </p:normalViewPr>
  <p:slideViewPr>
    <p:cSldViewPr showGuides="1">
      <p:cViewPr varScale="1">
        <p:scale>
          <a:sx n="108" d="100"/>
          <a:sy n="108" d="100"/>
        </p:scale>
        <p:origin x="2022" y="102"/>
      </p:cViewPr>
      <p:guideLst>
        <p:guide orient="horz" pos="1253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82AFA-A3A3-4126-B315-EC3634871786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88679-2F6A-4514-8060-C959A6AE5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16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11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94E5A-EBA4-E8D7-092A-D3846E1F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A6E50C2D-2526-63B1-15F8-B620CB3BC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AB4E0061-A217-3F31-CB54-E0F8D654D37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 </a:t>
            </a:r>
          </a:p>
          <a:p>
            <a:r>
              <a:t>Darstellen und Gestalten besteht aus </a:t>
            </a:r>
            <a:r>
              <a:rPr sz="1400" b="1"/>
              <a:t>4 Bereichen</a:t>
            </a:r>
            <a:r>
              <a:t>, die ineinander übergreifen, aber in den Jahrgängen 7 und 8 als Schwerpunkte gesetzt werden. </a:t>
            </a:r>
          </a:p>
          <a:p>
            <a:r>
              <a:t>Ab Jahrgang 9 findet der Unterricht verstärkt in Projekten statt, hier erfolgt die Integration aller fachlichen Bereiche.  </a:t>
            </a:r>
          </a:p>
          <a:p>
            <a:endParaRPr/>
          </a:p>
          <a:p>
            <a:pPr>
              <a:defRPr b="1"/>
            </a:pPr>
            <a:r>
              <a:t>Schwerpunkte des Unterrichts </a:t>
            </a:r>
          </a:p>
          <a:p>
            <a:pPr marL="342900" indent="-342900">
              <a:buSzPct val="100000"/>
              <a:buAutoNum type="arabicPeriod"/>
              <a:defRPr sz="1400" u="sng"/>
            </a:pPr>
            <a:r>
              <a:t>Körpersprache</a:t>
            </a:r>
            <a:r>
              <a:rPr u="none"/>
              <a:t>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Bewegungswahrnehmung und -gestaltung mit dem eigenen Körper </a:t>
            </a:r>
          </a:p>
          <a:p>
            <a:pPr>
              <a:defRPr sz="1400" u="sng"/>
            </a:pPr>
            <a:r>
              <a:t>2.  Wortsprache</a:t>
            </a:r>
            <a:r>
              <a:rPr u="none"/>
              <a:t>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interpretierendes Sprechen, kreativer Umgang mit Sprache und Umgestaltung von Textvorlagen </a:t>
            </a:r>
          </a:p>
          <a:p>
            <a:pPr>
              <a:defRPr sz="1400" u="sng"/>
            </a:pPr>
            <a:r>
              <a:t>3.  Bildsprache</a:t>
            </a:r>
            <a:r>
              <a:rPr u="none"/>
              <a:t> 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Bühne gestalten mit Akteuren, Farbe, Licht, der Kulisse und Requisiten</a:t>
            </a:r>
            <a:r>
              <a:rPr sz="1200" u="none"/>
              <a:t> </a:t>
            </a:r>
          </a:p>
          <a:p>
            <a:pPr>
              <a:defRPr sz="1400" u="sng"/>
            </a:pPr>
            <a:r>
              <a:t>4.  Musiksprache  </a:t>
            </a:r>
            <a:r>
              <a:rPr u="none"/>
              <a:t>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Arbeit mit Stimme, Instrumenten, Gegenständen zur Gestaltung von Geräuschen, Klang und Ton</a:t>
            </a:r>
          </a:p>
        </p:txBody>
      </p:sp>
    </p:spTree>
    <p:extLst>
      <p:ext uri="{BB962C8B-B14F-4D97-AF65-F5344CB8AC3E}">
        <p14:creationId xmlns:p14="http://schemas.microsoft.com/office/powerpoint/2010/main" val="1437335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 </a:t>
            </a:r>
          </a:p>
          <a:p>
            <a:r>
              <a:t>Darstellen und Gestalten besteht aus </a:t>
            </a:r>
            <a:r>
              <a:rPr sz="1400" b="1"/>
              <a:t>4 Bereichen</a:t>
            </a:r>
            <a:r>
              <a:t>, die ineinander übergreifen, aber in den Jahrgängen 7 und 8 als Schwerpunkte gesetzt werden. </a:t>
            </a:r>
          </a:p>
          <a:p>
            <a:r>
              <a:t>Ab Jahrgang 9 findet der Unterricht verstärkt in Projekten statt, hier erfolgt die Integration aller fachlichen Bereiche.  </a:t>
            </a:r>
          </a:p>
          <a:p>
            <a:endParaRPr/>
          </a:p>
          <a:p>
            <a:pPr>
              <a:defRPr b="1"/>
            </a:pPr>
            <a:r>
              <a:t>Schwerpunkte des Unterrichts </a:t>
            </a:r>
          </a:p>
          <a:p>
            <a:pPr marL="342900" indent="-342900">
              <a:buSzPct val="100000"/>
              <a:buAutoNum type="arabicPeriod"/>
              <a:defRPr sz="1400" u="sng"/>
            </a:pPr>
            <a:r>
              <a:t>Körpersprache</a:t>
            </a:r>
            <a:r>
              <a:rPr u="none"/>
              <a:t>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Bewegungswahrnehmung und -gestaltung mit dem eigenen Körper </a:t>
            </a:r>
          </a:p>
          <a:p>
            <a:pPr>
              <a:defRPr sz="1400" u="sng"/>
            </a:pPr>
            <a:r>
              <a:t>2.  Wortsprache</a:t>
            </a:r>
            <a:r>
              <a:rPr u="none"/>
              <a:t>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interpretierendes Sprechen, kreativer Umgang mit Sprache und Umgestaltung von Textvorlagen </a:t>
            </a:r>
          </a:p>
          <a:p>
            <a:pPr>
              <a:defRPr sz="1400" u="sng"/>
            </a:pPr>
            <a:r>
              <a:t>3.  Bildsprache</a:t>
            </a:r>
            <a:r>
              <a:rPr u="none"/>
              <a:t> 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Bühne gestalten mit Akteuren, Farbe, Licht, der Kulisse und Requisiten</a:t>
            </a:r>
            <a:r>
              <a:rPr sz="1200" u="none"/>
              <a:t> </a:t>
            </a:r>
          </a:p>
          <a:p>
            <a:pPr>
              <a:defRPr sz="1400" u="sng"/>
            </a:pPr>
            <a:r>
              <a:t>4.  Musiksprache  </a:t>
            </a:r>
            <a:r>
              <a:rPr u="none"/>
              <a:t>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Arbeit mit Stimme, Instrumenten, Gegenständen zur Gestaltung von Geräuschen, Klang und Ton</a:t>
            </a:r>
          </a:p>
        </p:txBody>
      </p:sp>
    </p:spTree>
    <p:extLst>
      <p:ext uri="{BB962C8B-B14F-4D97-AF65-F5344CB8AC3E}">
        <p14:creationId xmlns:p14="http://schemas.microsoft.com/office/powerpoint/2010/main" val="421763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 </a:t>
            </a:r>
          </a:p>
          <a:p>
            <a:r>
              <a:t>Darstellen und Gestalten besteht aus </a:t>
            </a:r>
            <a:r>
              <a:rPr sz="1400" b="1"/>
              <a:t>4 Bereichen</a:t>
            </a:r>
            <a:r>
              <a:t>, die ineinander übergreifen, aber in den Jahrgängen 7 und 8 als Schwerpunkte gesetzt werden. </a:t>
            </a:r>
          </a:p>
          <a:p>
            <a:r>
              <a:t>Ab Jahrgang 9 findet der Unterricht verstärkt in Projekten statt, hier erfolgt die Integration aller fachlichen Bereiche.  </a:t>
            </a:r>
          </a:p>
          <a:p>
            <a:endParaRPr/>
          </a:p>
          <a:p>
            <a:pPr>
              <a:defRPr b="1"/>
            </a:pPr>
            <a:r>
              <a:t>Schwerpunkte des Unterrichts </a:t>
            </a:r>
          </a:p>
          <a:p>
            <a:pPr marL="342900" indent="-342900">
              <a:buSzPct val="100000"/>
              <a:buAutoNum type="arabicPeriod"/>
              <a:defRPr sz="1400" u="sng"/>
            </a:pPr>
            <a:r>
              <a:t>Körpersprache</a:t>
            </a:r>
            <a:r>
              <a:rPr u="none"/>
              <a:t>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Bewegungswahrnehmung und -gestaltung mit dem eigenen Körper </a:t>
            </a:r>
          </a:p>
          <a:p>
            <a:pPr>
              <a:defRPr sz="1400" u="sng"/>
            </a:pPr>
            <a:r>
              <a:t>2.  Wortsprache</a:t>
            </a:r>
            <a:r>
              <a:rPr u="none"/>
              <a:t>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interpretierendes Sprechen, kreativer Umgang mit Sprache und Umgestaltung von Textvorlagen </a:t>
            </a:r>
          </a:p>
          <a:p>
            <a:pPr>
              <a:defRPr sz="1400" u="sng"/>
            </a:pPr>
            <a:r>
              <a:t>3.  Bildsprache</a:t>
            </a:r>
            <a:r>
              <a:rPr u="none"/>
              <a:t> 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Bühne gestalten mit Akteuren, Farbe, Licht, der Kulisse und Requisiten</a:t>
            </a:r>
            <a:r>
              <a:rPr sz="1200" u="none"/>
              <a:t> </a:t>
            </a:r>
          </a:p>
          <a:p>
            <a:pPr>
              <a:defRPr sz="1400" u="sng"/>
            </a:pPr>
            <a:r>
              <a:t>4.  Musiksprache  </a:t>
            </a:r>
            <a:r>
              <a:rPr u="none"/>
              <a:t>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Arbeit mit Stimme, Instrumenten, Gegenständen zur Gestaltung von Geräuschen, Klang und Ton</a:t>
            </a:r>
          </a:p>
        </p:txBody>
      </p:sp>
    </p:spTree>
    <p:extLst>
      <p:ext uri="{BB962C8B-B14F-4D97-AF65-F5344CB8AC3E}">
        <p14:creationId xmlns:p14="http://schemas.microsoft.com/office/powerpoint/2010/main" val="193106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32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584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07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28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11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11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11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Gaby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873A2-08A5-8441-BED0-8F645FB005B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11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Das Fach setzt sich aus dem </a:t>
            </a:r>
            <a:r>
              <a:rPr sz="1400" b="1"/>
              <a:t>gesamten Bereich der Künste</a:t>
            </a:r>
            <a:r>
              <a:t> zusammen. </a:t>
            </a:r>
          </a:p>
          <a:p>
            <a:endParaRPr/>
          </a:p>
          <a:p>
            <a:r>
              <a:t>Elemente aus verschiedenen </a:t>
            </a:r>
            <a:r>
              <a:rPr sz="1400" b="1"/>
              <a:t>Fächern wie Deutsch, Kunst, Musik und Sport </a:t>
            </a:r>
            <a:endParaRPr b="1"/>
          </a:p>
          <a:p>
            <a:r>
              <a:t>ebenso die Bereiche aus </a:t>
            </a:r>
            <a:r>
              <a:rPr sz="1400" b="1"/>
              <a:t>Tanz, Theater, Film, Fotografie und Zirkus</a:t>
            </a:r>
            <a:r>
              <a:t>.  </a:t>
            </a:r>
          </a:p>
          <a:p>
            <a:endParaRPr/>
          </a:p>
          <a:p>
            <a:r>
              <a:t>Die SuS stellen </a:t>
            </a:r>
            <a:r>
              <a:rPr sz="1400" b="1"/>
              <a:t>Gedanken, Gefühle, ihre Fantasie, Geschehnisse und Situationen</a:t>
            </a:r>
            <a:r>
              <a:t> </a:t>
            </a:r>
          </a:p>
          <a:p>
            <a:r>
              <a:t>mit </a:t>
            </a:r>
            <a:r>
              <a:rPr sz="1400" b="1"/>
              <a:t>verschiedenen künstlerischen Mitteln auf der Bühne </a:t>
            </a:r>
            <a:r>
              <a:t>dar </a:t>
            </a:r>
          </a:p>
          <a:p>
            <a:endParaRPr/>
          </a:p>
          <a:p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z.B. in Form von </a:t>
            </a:r>
            <a:r>
              <a:rPr sz="1400" b="1"/>
              <a:t>Bewegung, Körperhaltungen, Farben, Klängen, Tönen und Texten. </a:t>
            </a:r>
            <a:endParaRPr b="1"/>
          </a:p>
          <a:p>
            <a:endParaRPr b="1"/>
          </a:p>
        </p:txBody>
      </p:sp>
    </p:spTree>
    <p:extLst>
      <p:ext uri="{BB962C8B-B14F-4D97-AF65-F5344CB8AC3E}">
        <p14:creationId xmlns:p14="http://schemas.microsoft.com/office/powerpoint/2010/main" val="381967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 </a:t>
            </a:r>
          </a:p>
          <a:p>
            <a:r>
              <a:t>Darstellen und Gestalten besteht aus </a:t>
            </a:r>
            <a:r>
              <a:rPr sz="1400" b="1"/>
              <a:t>4 Bereichen</a:t>
            </a:r>
            <a:r>
              <a:t>, die ineinander übergreifen, aber in den Jahrgängen 7 und 8 als Schwerpunkte gesetzt werden. </a:t>
            </a:r>
          </a:p>
          <a:p>
            <a:r>
              <a:t>Ab Jahrgang 9 findet der Unterricht verstärkt in Projekten statt, hier erfolgt die Integration aller fachlichen Bereiche.  </a:t>
            </a:r>
          </a:p>
          <a:p>
            <a:endParaRPr/>
          </a:p>
          <a:p>
            <a:pPr>
              <a:defRPr b="1"/>
            </a:pPr>
            <a:r>
              <a:t>Schwerpunkte des Unterrichts </a:t>
            </a:r>
          </a:p>
          <a:p>
            <a:pPr marL="342900" indent="-342900">
              <a:buSzPct val="100000"/>
              <a:buAutoNum type="arabicPeriod"/>
              <a:defRPr sz="1400" u="sng"/>
            </a:pPr>
            <a:r>
              <a:t>Körpersprache</a:t>
            </a:r>
            <a:r>
              <a:rPr u="none"/>
              <a:t>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Bewegungswahrnehmung und -gestaltung mit dem eigenen Körper </a:t>
            </a:r>
          </a:p>
          <a:p>
            <a:pPr>
              <a:defRPr sz="1400" u="sng"/>
            </a:pPr>
            <a:r>
              <a:t>2.  Wortsprache</a:t>
            </a:r>
            <a:r>
              <a:rPr u="none"/>
              <a:t>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interpretierendes Sprechen, kreativer Umgang mit Sprache und Umgestaltung von Textvorlagen </a:t>
            </a:r>
          </a:p>
          <a:p>
            <a:pPr>
              <a:defRPr sz="1400" u="sng"/>
            </a:pPr>
            <a:r>
              <a:t>3.  Bildsprache</a:t>
            </a:r>
            <a:r>
              <a:rPr u="none"/>
              <a:t> 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Bühne gestalten mit Akteuren, Farbe, Licht, der Kulisse und Requisiten</a:t>
            </a:r>
            <a:r>
              <a:rPr sz="1200" u="none"/>
              <a:t> </a:t>
            </a:r>
          </a:p>
          <a:p>
            <a:pPr>
              <a:defRPr sz="1400" u="sng"/>
            </a:pPr>
            <a:r>
              <a:t>4.  Musiksprache  </a:t>
            </a:r>
            <a:r>
              <a:rPr u="none"/>
              <a:t>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Arbeit mit Stimme, Instrumenten, Gegenständen zur Gestaltung von Geräuschen, Klang und Ton</a:t>
            </a:r>
          </a:p>
        </p:txBody>
      </p:sp>
    </p:spTree>
    <p:extLst>
      <p:ext uri="{BB962C8B-B14F-4D97-AF65-F5344CB8AC3E}">
        <p14:creationId xmlns:p14="http://schemas.microsoft.com/office/powerpoint/2010/main" val="350024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 </a:t>
            </a:r>
          </a:p>
          <a:p>
            <a:r>
              <a:t>Darstellen und Gestalten besteht aus </a:t>
            </a:r>
            <a:r>
              <a:rPr sz="1400" b="1"/>
              <a:t>4 Bereichen</a:t>
            </a:r>
            <a:r>
              <a:t>, die ineinander übergreifen, aber in den Jahrgängen 7 und 8 als Schwerpunkte gesetzt werden. </a:t>
            </a:r>
          </a:p>
          <a:p>
            <a:r>
              <a:t>Ab Jahrgang 9 findet der Unterricht verstärkt in Projekten statt, hier erfolgt die Integration aller fachlichen Bereiche.  </a:t>
            </a:r>
          </a:p>
          <a:p>
            <a:endParaRPr/>
          </a:p>
          <a:p>
            <a:pPr>
              <a:defRPr b="1"/>
            </a:pPr>
            <a:r>
              <a:t>Schwerpunkte des Unterrichts </a:t>
            </a:r>
          </a:p>
          <a:p>
            <a:pPr marL="342900" indent="-342900">
              <a:buSzPct val="100000"/>
              <a:buAutoNum type="arabicPeriod"/>
              <a:defRPr sz="1400" u="sng"/>
            </a:pPr>
            <a:r>
              <a:t>Körpersprache</a:t>
            </a:r>
            <a:r>
              <a:rPr u="none"/>
              <a:t>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Bewegungswahrnehmung und -gestaltung mit dem eigenen Körper </a:t>
            </a:r>
          </a:p>
          <a:p>
            <a:pPr>
              <a:defRPr sz="1400" u="sng"/>
            </a:pPr>
            <a:r>
              <a:t>2.  Wortsprache</a:t>
            </a:r>
            <a:r>
              <a:rPr u="none"/>
              <a:t>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interpretierendes Sprechen, kreativer Umgang mit Sprache und Umgestaltung von Textvorlagen </a:t>
            </a:r>
          </a:p>
          <a:p>
            <a:pPr>
              <a:defRPr sz="1400" u="sng"/>
            </a:pPr>
            <a:r>
              <a:t>3.  Bildsprache</a:t>
            </a:r>
            <a:r>
              <a:rPr u="none"/>
              <a:t> 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Bühne gestalten mit Akteuren, Farbe, Licht, der Kulisse und Requisiten</a:t>
            </a:r>
            <a:r>
              <a:rPr sz="1200" u="none"/>
              <a:t> </a:t>
            </a:r>
          </a:p>
          <a:p>
            <a:pPr>
              <a:defRPr sz="1400" u="sng"/>
            </a:pPr>
            <a:r>
              <a:t>4.  Musiksprache  </a:t>
            </a:r>
            <a:r>
              <a:rPr u="none"/>
              <a:t>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Arbeit mit Stimme, Instrumenten, Gegenständen zur Gestaltung von Geräuschen, Klang und Ton</a:t>
            </a:r>
          </a:p>
        </p:txBody>
      </p:sp>
    </p:spTree>
    <p:extLst>
      <p:ext uri="{BB962C8B-B14F-4D97-AF65-F5344CB8AC3E}">
        <p14:creationId xmlns:p14="http://schemas.microsoft.com/office/powerpoint/2010/main" val="86182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C626-EA4F-DA2C-12C3-163F42C5C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47A89856-AE8F-53A1-D66B-2A252D330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>
            <a:extLst>
              <a:ext uri="{FF2B5EF4-FFF2-40B4-BE49-F238E27FC236}">
                <a16:creationId xmlns:a16="http://schemas.microsoft.com/office/drawing/2014/main" id="{6F9B9BC5-78AD-7205-506A-FAE2722C30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 </a:t>
            </a:r>
          </a:p>
          <a:p>
            <a:r>
              <a:t>Darstellen und Gestalten besteht aus </a:t>
            </a:r>
            <a:r>
              <a:rPr sz="1400" b="1"/>
              <a:t>4 Bereichen</a:t>
            </a:r>
            <a:r>
              <a:t>, die ineinander übergreifen, aber in den Jahrgängen 7 und 8 als Schwerpunkte gesetzt werden. </a:t>
            </a:r>
          </a:p>
          <a:p>
            <a:r>
              <a:t>Ab Jahrgang 9 findet der Unterricht verstärkt in Projekten statt, hier erfolgt die Integration aller fachlichen Bereiche.  </a:t>
            </a:r>
          </a:p>
          <a:p>
            <a:endParaRPr/>
          </a:p>
          <a:p>
            <a:pPr>
              <a:defRPr b="1"/>
            </a:pPr>
            <a:r>
              <a:t>Schwerpunkte des Unterrichts </a:t>
            </a:r>
          </a:p>
          <a:p>
            <a:pPr marL="342900" indent="-342900">
              <a:buSzPct val="100000"/>
              <a:buAutoNum type="arabicPeriod"/>
              <a:defRPr sz="1400" u="sng"/>
            </a:pPr>
            <a:r>
              <a:t>Körpersprache</a:t>
            </a:r>
            <a:r>
              <a:rPr u="none"/>
              <a:t>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Bewegungswahrnehmung und -gestaltung mit dem eigenen Körper </a:t>
            </a:r>
          </a:p>
          <a:p>
            <a:pPr>
              <a:defRPr sz="1400" u="sng"/>
            </a:pPr>
            <a:r>
              <a:t>2.  Wortsprache</a:t>
            </a:r>
            <a:r>
              <a:rPr u="none"/>
              <a:t>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interpretierendes Sprechen, kreativer Umgang mit Sprache und Umgestaltung von Textvorlagen </a:t>
            </a:r>
          </a:p>
          <a:p>
            <a:pPr>
              <a:defRPr sz="1400" u="sng"/>
            </a:pPr>
            <a:r>
              <a:t>3.  Bildsprache</a:t>
            </a:r>
            <a:r>
              <a:rPr u="none"/>
              <a:t>     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Bühne gestalten mit Akteuren, Farbe, Licht, der Kulisse und Requisiten</a:t>
            </a:r>
            <a:r>
              <a:rPr sz="1200" u="none"/>
              <a:t> </a:t>
            </a:r>
          </a:p>
          <a:p>
            <a:pPr>
              <a:defRPr sz="1400" u="sng"/>
            </a:pPr>
            <a:r>
              <a:t>4.  Musiksprache  </a:t>
            </a:r>
            <a:r>
              <a:rPr u="none"/>
              <a:t> </a:t>
            </a:r>
            <a:r>
              <a:rPr sz="1200" u="none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 u="none"/>
              <a:t> </a:t>
            </a:r>
            <a:r>
              <a:rPr u="none"/>
              <a:t>Arbeit mit Stimme, Instrumenten, Gegenständen zur Gestaltung von Geräuschen, Klang und Ton</a:t>
            </a:r>
          </a:p>
        </p:txBody>
      </p:sp>
    </p:spTree>
    <p:extLst>
      <p:ext uri="{BB962C8B-B14F-4D97-AF65-F5344CB8AC3E}">
        <p14:creationId xmlns:p14="http://schemas.microsoft.com/office/powerpoint/2010/main" val="248368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4D0D3D-B314-4297-9D76-6D20664EF75E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2E97B8-1E8D-4260-BEE9-04FCFB2C125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37CAADB-3EA5-430D-B78D-71C95EF6F6AD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95805BB-6BB4-4400-99EA-B57535117F7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48612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blicdomainpictures.net/view-image.php?image=161971&amp;picture=matriz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ystem-netz-nachrichten-netzwerk-954966/" TargetMode="External"/><Relationship Id="rId7" Type="http://schemas.openxmlformats.org/officeDocument/2006/relationships/hyperlink" Target="https://www.pexels.com/de-de/foto/computerprogramm-sprache-text-614117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hyperlink" Target="https://presurfer.blogspot.com/2011/03/40th-anniversary-of-computer-virus.html" TargetMode="Externa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6336704" cy="388843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Informations-veranstaltung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Wahlpflichtunterricht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ab der Klasse 7</a:t>
            </a:r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20700"/>
            <a:ext cx="203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2" descr="U:\Didl\LOGO-JBG\JBGS_Logo_Oran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27050"/>
            <a:ext cx="177006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jbg.kleve.de/files/jbg/nachrichten/Festakt/DSC_0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27050"/>
            <a:ext cx="1814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jbg.kleve.de/assets/images/9/K1600_DJI_0137-0e6de0f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2763"/>
            <a:ext cx="19224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3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haltsplatzhalter 1"/>
          <p:cNvSpPr txBox="1">
            <a:spLocks noGrp="1"/>
          </p:cNvSpPr>
          <p:nvPr>
            <p:ph type="body" idx="1"/>
          </p:nvPr>
        </p:nvSpPr>
        <p:spPr>
          <a:xfrm>
            <a:off x="179513" y="1719070"/>
            <a:ext cx="8964488" cy="4590249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de-DE" dirty="0"/>
              <a:t> </a:t>
            </a:r>
            <a:endParaRPr dirty="0"/>
          </a:p>
        </p:txBody>
      </p:sp>
      <p:sp>
        <p:nvSpPr>
          <p:cNvPr id="156" name="Titel 2"/>
          <p:cNvSpPr txBox="1">
            <a:spLocks noGrp="1"/>
          </p:cNvSpPr>
          <p:nvPr>
            <p:ph type="title"/>
          </p:nvPr>
        </p:nvSpPr>
        <p:spPr>
          <a:xfrm>
            <a:off x="381001" y="355847"/>
            <a:ext cx="8295456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Zusammensetzung des Faches</a:t>
            </a:r>
            <a:endParaRPr dirty="0"/>
          </a:p>
        </p:txBody>
      </p:sp>
      <p:sp>
        <p:nvSpPr>
          <p:cNvPr id="157" name="Textfeld 24"/>
          <p:cNvSpPr txBox="1"/>
          <p:nvPr/>
        </p:nvSpPr>
        <p:spPr>
          <a:xfrm>
            <a:off x="373440" y="1682474"/>
            <a:ext cx="8397120" cy="366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  <a:p>
            <a:pPr>
              <a:defRPr sz="28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</p:txBody>
      </p:sp>
      <p:pic>
        <p:nvPicPr>
          <p:cNvPr id="164" name="Grafik 12" descr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06" y="401341"/>
            <a:ext cx="969491" cy="963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8" descr="Ein Bild, das Text, Handschrift, Screenshot enthält.&#10;&#10;Automatisch generierte Beschreibung">
            <a:extLst>
              <a:ext uri="{FF2B5EF4-FFF2-40B4-BE49-F238E27FC236}">
                <a16:creationId xmlns:a16="http://schemas.microsoft.com/office/drawing/2014/main" id="{EB5ABC8F-CECE-1445-2FC2-74F279F27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0101" r="10101" b="10101"/>
          <a:stretch/>
        </p:blipFill>
        <p:spPr>
          <a:xfrm>
            <a:off x="2085900" y="1682474"/>
            <a:ext cx="4972200" cy="4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1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haltsplatzhalter 1"/>
          <p:cNvSpPr txBox="1">
            <a:spLocks noGrp="1"/>
          </p:cNvSpPr>
          <p:nvPr>
            <p:ph type="body" sz="half" idx="1"/>
          </p:nvPr>
        </p:nvSpPr>
        <p:spPr>
          <a:xfrm>
            <a:off x="251520" y="1988840"/>
            <a:ext cx="5400600" cy="18002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  <a:defRPr spc="100"/>
            </a:pPr>
            <a:r>
              <a:rPr sz="4400" dirty="0" err="1"/>
              <a:t>Körpersprache</a:t>
            </a:r>
            <a:r>
              <a:rPr sz="4400" dirty="0"/>
              <a:t> </a:t>
            </a:r>
            <a:endParaRPr lang="de-DE" sz="4400" dirty="0"/>
          </a:p>
          <a:p>
            <a:pPr marL="45720" indent="0" algn="ctr">
              <a:buNone/>
              <a:defRPr spc="100"/>
            </a:pPr>
            <a:r>
              <a:rPr lang="de-DE" sz="2800" dirty="0"/>
              <a:t>(Bewegung, Körperhaltung, Mimik und Gestik)</a:t>
            </a:r>
            <a:endParaRPr sz="2800" dirty="0"/>
          </a:p>
        </p:txBody>
      </p:sp>
      <p:sp>
        <p:nvSpPr>
          <p:cNvPr id="169" name="Titel 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Die Vier Bereiche des Faches</a:t>
            </a:r>
            <a:endParaRPr dirty="0"/>
          </a:p>
        </p:txBody>
      </p:sp>
      <p:pic>
        <p:nvPicPr>
          <p:cNvPr id="3" name="Grafik 2" descr="Ein Bild, das Schwarz, Dunkelheit, Schwarzweiß, Maske enthält.&#10;&#10;Automatisch generierte Beschreibung">
            <a:extLst>
              <a:ext uri="{FF2B5EF4-FFF2-40B4-BE49-F238E27FC236}">
                <a16:creationId xmlns:a16="http://schemas.microsoft.com/office/drawing/2014/main" id="{3C3A4FC1-8EE1-321D-77E7-08850534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9" t="29399" r="27552" b="40151"/>
          <a:stretch/>
        </p:blipFill>
        <p:spPr>
          <a:xfrm>
            <a:off x="4287830" y="2852936"/>
            <a:ext cx="4474429" cy="38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8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haltsplatzhalter 1"/>
          <p:cNvSpPr txBox="1">
            <a:spLocks noGrp="1"/>
          </p:cNvSpPr>
          <p:nvPr>
            <p:ph type="body" sz="half" idx="1"/>
          </p:nvPr>
        </p:nvSpPr>
        <p:spPr>
          <a:xfrm>
            <a:off x="4681367" y="4599862"/>
            <a:ext cx="4104455" cy="1872208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  <a:defRPr spc="100"/>
            </a:pPr>
            <a:r>
              <a:rPr sz="4400" dirty="0" err="1"/>
              <a:t>Wortsprache</a:t>
            </a:r>
            <a:r>
              <a:rPr sz="4400" dirty="0"/>
              <a:t> </a:t>
            </a:r>
            <a:endParaRPr lang="de-DE" sz="4400" dirty="0"/>
          </a:p>
          <a:p>
            <a:pPr marL="45720" indent="0" algn="ctr">
              <a:buNone/>
              <a:defRPr spc="100"/>
            </a:pPr>
            <a:r>
              <a:rPr sz="2800" dirty="0"/>
              <a:t>(</a:t>
            </a:r>
            <a:r>
              <a:rPr sz="2800" dirty="0" err="1"/>
              <a:t>Laute</a:t>
            </a:r>
            <a:r>
              <a:rPr sz="2800" dirty="0"/>
              <a:t>, </a:t>
            </a:r>
            <a:r>
              <a:rPr sz="2800" dirty="0" err="1"/>
              <a:t>Silben</a:t>
            </a:r>
            <a:r>
              <a:rPr sz="2800" dirty="0"/>
              <a:t>, </a:t>
            </a:r>
            <a:r>
              <a:rPr sz="2800" dirty="0" err="1"/>
              <a:t>Wörter</a:t>
            </a:r>
            <a:r>
              <a:rPr sz="2800" dirty="0"/>
              <a:t>, </a:t>
            </a:r>
            <a:r>
              <a:rPr sz="2800" dirty="0" err="1"/>
              <a:t>Sätze</a:t>
            </a:r>
            <a:r>
              <a:rPr sz="2800" dirty="0"/>
              <a:t> und Texte)</a:t>
            </a:r>
          </a:p>
        </p:txBody>
      </p:sp>
      <p:sp>
        <p:nvSpPr>
          <p:cNvPr id="169" name="Titel 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Die Vier Bereiche des Faches</a:t>
            </a:r>
            <a:endParaRPr dirty="0"/>
          </a:p>
        </p:txBody>
      </p:sp>
      <p:pic>
        <p:nvPicPr>
          <p:cNvPr id="3" name="Grafik 2" descr="Ein Bild, das Blume, Vase enthält.&#10;&#10;Automatisch generierte Beschreibung">
            <a:extLst>
              <a:ext uri="{FF2B5EF4-FFF2-40B4-BE49-F238E27FC236}">
                <a16:creationId xmlns:a16="http://schemas.microsoft.com/office/drawing/2014/main" id="{53447BDC-4632-8A79-686D-315E9DA6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1151" r="6951" b="9050"/>
          <a:stretch/>
        </p:blipFill>
        <p:spPr>
          <a:xfrm>
            <a:off x="248011" y="1628800"/>
            <a:ext cx="440385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Theater, Theatervorhang, Vorhang enthält.&#10;&#10;Automatisch generierte Beschreibung">
            <a:extLst>
              <a:ext uri="{FF2B5EF4-FFF2-40B4-BE49-F238E27FC236}">
                <a16:creationId xmlns:a16="http://schemas.microsoft.com/office/drawing/2014/main" id="{49157922-A774-F646-042C-6F09EC35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714" r="8157"/>
          <a:stretch/>
        </p:blipFill>
        <p:spPr>
          <a:xfrm>
            <a:off x="282187" y="1736812"/>
            <a:ext cx="8578884" cy="4824536"/>
          </a:xfrm>
          <a:prstGeom prst="rect">
            <a:avLst/>
          </a:prstGeom>
        </p:spPr>
      </p:pic>
      <p:sp>
        <p:nvSpPr>
          <p:cNvPr id="168" name="Inhaltsplatzhalter 1"/>
          <p:cNvSpPr txBox="1">
            <a:spLocks noGrp="1"/>
          </p:cNvSpPr>
          <p:nvPr>
            <p:ph type="body" sz="half" idx="1"/>
          </p:nvPr>
        </p:nvSpPr>
        <p:spPr>
          <a:xfrm>
            <a:off x="2987824" y="3537012"/>
            <a:ext cx="2088232" cy="1224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  <a:defRPr spc="100"/>
            </a:pPr>
            <a:r>
              <a:rPr sz="2800" dirty="0" err="1">
                <a:solidFill>
                  <a:schemeClr val="bg1"/>
                </a:solidFill>
              </a:rPr>
              <a:t>Bildsprache</a:t>
            </a:r>
            <a:r>
              <a:rPr sz="1200" dirty="0">
                <a:solidFill>
                  <a:schemeClr val="bg1"/>
                </a:solidFill>
              </a:rPr>
              <a:t> </a:t>
            </a:r>
            <a:endParaRPr lang="de-DE" sz="1200" dirty="0">
              <a:solidFill>
                <a:schemeClr val="bg1"/>
              </a:solidFill>
            </a:endParaRPr>
          </a:p>
          <a:p>
            <a:pPr marL="45720" indent="0" algn="ctr">
              <a:buNone/>
              <a:defRPr spc="100"/>
            </a:pPr>
            <a:r>
              <a:rPr sz="1600" dirty="0">
                <a:solidFill>
                  <a:schemeClr val="bg1"/>
                </a:solidFill>
              </a:rPr>
              <a:t>(</a:t>
            </a:r>
            <a:r>
              <a:rPr sz="1600" dirty="0" err="1">
                <a:solidFill>
                  <a:schemeClr val="bg1"/>
                </a:solidFill>
              </a:rPr>
              <a:t>Fläche</a:t>
            </a:r>
            <a:r>
              <a:rPr sz="1600" dirty="0">
                <a:solidFill>
                  <a:schemeClr val="bg1"/>
                </a:solidFill>
              </a:rPr>
              <a:t>, </a:t>
            </a:r>
            <a:r>
              <a:rPr sz="1600" dirty="0" err="1">
                <a:solidFill>
                  <a:schemeClr val="bg1"/>
                </a:solidFill>
              </a:rPr>
              <a:t>Raum</a:t>
            </a:r>
            <a:r>
              <a:rPr sz="1600" dirty="0">
                <a:solidFill>
                  <a:schemeClr val="bg1"/>
                </a:solidFill>
              </a:rPr>
              <a:t>, </a:t>
            </a:r>
            <a:endParaRPr lang="de-DE" sz="1600" dirty="0">
              <a:solidFill>
                <a:schemeClr val="bg1"/>
              </a:solidFill>
            </a:endParaRPr>
          </a:p>
          <a:p>
            <a:pPr marL="45720" indent="0" algn="ctr">
              <a:buNone/>
              <a:defRPr spc="100"/>
            </a:pPr>
            <a:r>
              <a:rPr sz="1600" dirty="0" err="1">
                <a:solidFill>
                  <a:schemeClr val="bg1"/>
                </a:solidFill>
              </a:rPr>
              <a:t>Körper</a:t>
            </a:r>
            <a:r>
              <a:rPr sz="1600" dirty="0">
                <a:solidFill>
                  <a:schemeClr val="bg1"/>
                </a:solidFill>
              </a:rPr>
              <a:t>, </a:t>
            </a:r>
            <a:endParaRPr lang="de-DE" sz="1600" dirty="0">
              <a:solidFill>
                <a:schemeClr val="bg1"/>
              </a:solidFill>
            </a:endParaRPr>
          </a:p>
          <a:p>
            <a:pPr marL="45720" indent="0" algn="ctr">
              <a:buNone/>
              <a:defRPr spc="100"/>
            </a:pPr>
            <a:r>
              <a:rPr sz="1600" dirty="0" err="1">
                <a:solidFill>
                  <a:schemeClr val="bg1"/>
                </a:solidFill>
              </a:rPr>
              <a:t>Farbe</a:t>
            </a:r>
            <a:r>
              <a:rPr sz="1600" dirty="0">
                <a:solidFill>
                  <a:schemeClr val="bg1"/>
                </a:solidFill>
              </a:rPr>
              <a:t> und Licht)</a:t>
            </a:r>
          </a:p>
        </p:txBody>
      </p:sp>
      <p:sp>
        <p:nvSpPr>
          <p:cNvPr id="169" name="Titel 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Die Vier Bereiche des Faches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20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haltsplatzhalter 1"/>
          <p:cNvSpPr txBox="1">
            <a:spLocks noGrp="1"/>
          </p:cNvSpPr>
          <p:nvPr>
            <p:ph type="body" sz="half" idx="1"/>
          </p:nvPr>
        </p:nvSpPr>
        <p:spPr>
          <a:xfrm>
            <a:off x="0" y="4831777"/>
            <a:ext cx="6480719" cy="20162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>
              <a:buNone/>
              <a:defRPr spc="100"/>
            </a:pPr>
            <a:r>
              <a:rPr sz="4400" dirty="0" err="1"/>
              <a:t>Musiksprache</a:t>
            </a:r>
            <a:r>
              <a:rPr sz="4400" dirty="0"/>
              <a:t> </a:t>
            </a:r>
            <a:endParaRPr lang="de-DE" sz="4400" dirty="0"/>
          </a:p>
          <a:p>
            <a:pPr marL="45720" indent="0" algn="ctr">
              <a:buNone/>
              <a:defRPr spc="100"/>
            </a:pPr>
            <a:r>
              <a:rPr sz="2600" dirty="0"/>
              <a:t>(</a:t>
            </a:r>
            <a:r>
              <a:rPr sz="2600" dirty="0" err="1"/>
              <a:t>Klang</a:t>
            </a:r>
            <a:r>
              <a:rPr sz="2600" dirty="0"/>
              <a:t>-, Ton- und </a:t>
            </a:r>
            <a:r>
              <a:rPr sz="2600" dirty="0" err="1"/>
              <a:t>Geräuscherzeugungen</a:t>
            </a:r>
            <a:r>
              <a:rPr sz="2600" dirty="0"/>
              <a:t> </a:t>
            </a:r>
            <a:r>
              <a:rPr sz="2600" dirty="0" err="1"/>
              <a:t>als</a:t>
            </a:r>
            <a:r>
              <a:rPr lang="de-DE" sz="2600" dirty="0"/>
              <a:t> </a:t>
            </a:r>
            <a:r>
              <a:rPr sz="2600" dirty="0" err="1"/>
              <a:t>Gestaltungselemente</a:t>
            </a:r>
            <a:r>
              <a:rPr sz="2600" dirty="0"/>
              <a:t>,</a:t>
            </a:r>
            <a:r>
              <a:rPr lang="de-DE" sz="2600" dirty="0"/>
              <a:t> Singen Musikinstrumente spielen</a:t>
            </a:r>
            <a:r>
              <a:rPr sz="2600" dirty="0"/>
              <a:t>)</a:t>
            </a:r>
          </a:p>
        </p:txBody>
      </p:sp>
      <p:sp>
        <p:nvSpPr>
          <p:cNvPr id="169" name="Titel 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Die Vier Bereiche des Faches</a:t>
            </a:r>
            <a:endParaRPr dirty="0"/>
          </a:p>
        </p:txBody>
      </p:sp>
      <p:pic>
        <p:nvPicPr>
          <p:cNvPr id="3" name="Grafik 2" descr="Ein Bild, das Grafiken, gelb, Grafikdesign, Cartoon enthält.&#10;&#10;Automatisch generierte Beschreibung">
            <a:extLst>
              <a:ext uri="{FF2B5EF4-FFF2-40B4-BE49-F238E27FC236}">
                <a16:creationId xmlns:a16="http://schemas.microsoft.com/office/drawing/2014/main" id="{E497BD7C-D9BA-8DA0-9DD7-67E804542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8788"/>
            <a:ext cx="8028384" cy="32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orhang, Mobiliar, Theatervorhang, Im Haus enthält.&#10;&#10;Automatisch generierte Beschreibung">
            <a:extLst>
              <a:ext uri="{FF2B5EF4-FFF2-40B4-BE49-F238E27FC236}">
                <a16:creationId xmlns:a16="http://schemas.microsoft.com/office/drawing/2014/main" id="{F2914037-6C90-4B4B-5361-606233EB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4488" cy="5229200"/>
          </a:xfrm>
          <a:prstGeom prst="rect">
            <a:avLst/>
          </a:prstGeom>
        </p:spPr>
      </p:pic>
      <p:sp>
        <p:nvSpPr>
          <p:cNvPr id="172" name="Inhaltsplatzhalter 1"/>
          <p:cNvSpPr txBox="1">
            <a:spLocks noGrp="1"/>
          </p:cNvSpPr>
          <p:nvPr>
            <p:ph type="body" idx="1"/>
          </p:nvPr>
        </p:nvSpPr>
        <p:spPr>
          <a:xfrm>
            <a:off x="1043608" y="3573016"/>
            <a:ext cx="7236297" cy="2929137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de-DE" b="1" u="sng" dirty="0"/>
              <a:t>Jahrgänge 7 bis 9:</a:t>
            </a:r>
          </a:p>
          <a:p>
            <a:pPr marL="45720" indent="0" algn="ctr">
              <a:buNone/>
            </a:pPr>
            <a:r>
              <a:rPr lang="de-DE" dirty="0"/>
              <a:t>Schwerpunkt auf den fachlichen Bereichen.</a:t>
            </a:r>
          </a:p>
          <a:p>
            <a:pPr marL="45720" indent="0" algn="ctr">
              <a:buNone/>
            </a:pPr>
            <a:endParaRPr lang="de-DE" dirty="0"/>
          </a:p>
          <a:p>
            <a:pPr marL="45720" indent="0" algn="ctr">
              <a:buNone/>
            </a:pPr>
            <a:r>
              <a:rPr lang="de-DE" b="1" u="sng" dirty="0"/>
              <a:t>Jahrgänge 9 und 10:</a:t>
            </a:r>
          </a:p>
          <a:p>
            <a:pPr marL="45720" indent="0" algn="ctr">
              <a:buNone/>
            </a:pPr>
            <a:r>
              <a:rPr lang="de-DE" dirty="0"/>
              <a:t>Integration aller fachlichen Bereiche in Projekten.</a:t>
            </a:r>
          </a:p>
        </p:txBody>
      </p:sp>
      <p:sp>
        <p:nvSpPr>
          <p:cNvPr id="173" name="Titel 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t>Themenschwerpunkte Kl. 7-10</a:t>
            </a:r>
          </a:p>
        </p:txBody>
      </p:sp>
    </p:spTree>
    <p:extLst>
      <p:ext uri="{BB962C8B-B14F-4D97-AF65-F5344CB8AC3E}">
        <p14:creationId xmlns:p14="http://schemas.microsoft.com/office/powerpoint/2010/main" val="194040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orhang, Mobiliar, Theatervorhang, Im Haus enthält.&#10;&#10;Automatisch generierte Beschreibung">
            <a:extLst>
              <a:ext uri="{FF2B5EF4-FFF2-40B4-BE49-F238E27FC236}">
                <a16:creationId xmlns:a16="http://schemas.microsoft.com/office/drawing/2014/main" id="{F2914037-6C90-4B4B-5361-606233EB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4488" cy="5229200"/>
          </a:xfrm>
          <a:prstGeom prst="rect">
            <a:avLst/>
          </a:prstGeom>
        </p:spPr>
      </p:pic>
      <p:sp>
        <p:nvSpPr>
          <p:cNvPr id="172" name="Inhaltsplatzhalter 1"/>
          <p:cNvSpPr txBox="1">
            <a:spLocks noGrp="1"/>
          </p:cNvSpPr>
          <p:nvPr>
            <p:ph type="body" idx="1"/>
          </p:nvPr>
        </p:nvSpPr>
        <p:spPr>
          <a:xfrm>
            <a:off x="953851" y="3861048"/>
            <a:ext cx="7236297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de-DE" sz="1900" dirty="0"/>
              <a:t>Darstellungs- und Gestaltungskompetenz</a:t>
            </a:r>
          </a:p>
          <a:p>
            <a:pPr algn="ctr">
              <a:buFontTx/>
              <a:buChar char="-"/>
            </a:pPr>
            <a:r>
              <a:rPr lang="de-DE" sz="1900" dirty="0"/>
              <a:t>Das Finden von kreativen Lösungsmöglichkeiten</a:t>
            </a:r>
          </a:p>
          <a:p>
            <a:pPr algn="ctr">
              <a:buFontTx/>
              <a:buChar char="-"/>
            </a:pPr>
            <a:r>
              <a:rPr lang="de-DE" sz="1900" dirty="0"/>
              <a:t>Rhythmik, Artikulation, Schauspielern, kreatives Schreiben, …</a:t>
            </a:r>
          </a:p>
          <a:p>
            <a:pPr algn="ctr">
              <a:buFontTx/>
              <a:buChar char="-"/>
            </a:pPr>
            <a:r>
              <a:rPr lang="de-DE" sz="1900" dirty="0"/>
              <a:t>Ganzheitliche Persönlichkeitsentwicklung (Selbstbewusstsein, Selbstdisziplin, Teamfähigkeit)</a:t>
            </a:r>
          </a:p>
        </p:txBody>
      </p:sp>
      <p:sp>
        <p:nvSpPr>
          <p:cNvPr id="173" name="Titel 2"/>
          <p:cNvSpPr txBox="1">
            <a:spLocks noGrp="1"/>
          </p:cNvSpPr>
          <p:nvPr>
            <p:ph type="title"/>
          </p:nvPr>
        </p:nvSpPr>
        <p:spPr>
          <a:xfrm>
            <a:off x="251520" y="360040"/>
            <a:ext cx="7071320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Ziele und was ich lernen kann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F90267-9433-33AD-C9D1-584F3C4DA4DF}"/>
              </a:ext>
            </a:extLst>
          </p:cNvPr>
          <p:cNvSpPr txBox="1"/>
          <p:nvPr/>
        </p:nvSpPr>
        <p:spPr>
          <a:xfrm rot="19011061">
            <a:off x="6966804" y="383547"/>
            <a:ext cx="2113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66"/>
                </a:solidFill>
              </a:rPr>
              <a:t>- Außerhalb der Box zu denken</a:t>
            </a:r>
          </a:p>
        </p:txBody>
      </p:sp>
    </p:spTree>
    <p:extLst>
      <p:ext uri="{BB962C8B-B14F-4D97-AF65-F5344CB8AC3E}">
        <p14:creationId xmlns:p14="http://schemas.microsoft.com/office/powerpoint/2010/main" val="207809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0A0D9-A048-7172-C657-2B6811F1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orhang, Mobiliar, Theatervorhang, Im Haus enthält.&#10;&#10;Automatisch generierte Beschreibung">
            <a:extLst>
              <a:ext uri="{FF2B5EF4-FFF2-40B4-BE49-F238E27FC236}">
                <a16:creationId xmlns:a16="http://schemas.microsoft.com/office/drawing/2014/main" id="{E26366A1-7416-D437-07C4-35E41529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4488" cy="5229200"/>
          </a:xfrm>
          <a:prstGeom prst="rect">
            <a:avLst/>
          </a:prstGeom>
        </p:spPr>
      </p:pic>
      <p:sp>
        <p:nvSpPr>
          <p:cNvPr id="172" name="Inhaltsplatzhalter 1">
            <a:extLst>
              <a:ext uri="{FF2B5EF4-FFF2-40B4-BE49-F238E27FC236}">
                <a16:creationId xmlns:a16="http://schemas.microsoft.com/office/drawing/2014/main" id="{62636176-84AA-E083-3C47-5034F5DFF8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3851" y="2636912"/>
            <a:ext cx="7236297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de-DE" sz="2400" b="1" dirty="0"/>
              <a:t>Die 5 wichtigsten Soft Skills </a:t>
            </a:r>
          </a:p>
          <a:p>
            <a:pPr marL="45720" indent="0" algn="ctr">
              <a:buNone/>
            </a:pPr>
            <a:r>
              <a:rPr lang="de-DE" sz="2400" b="1" dirty="0"/>
              <a:t>in Deutschland 2020 laut </a:t>
            </a:r>
          </a:p>
          <a:p>
            <a:pPr marL="45720" indent="0" algn="ctr">
              <a:buNone/>
            </a:pPr>
            <a:r>
              <a:rPr lang="de-DE" sz="2400" b="1" dirty="0"/>
              <a:t>karrieresprung.de:</a:t>
            </a:r>
          </a:p>
          <a:p>
            <a:pPr algn="ctr"/>
            <a:r>
              <a:rPr lang="de-DE" sz="2400" dirty="0"/>
              <a:t>Teamfähigkeit</a:t>
            </a:r>
          </a:p>
          <a:p>
            <a:pPr algn="ctr"/>
            <a:r>
              <a:rPr lang="de-DE" sz="2400" dirty="0"/>
              <a:t>Zeitmanagement</a:t>
            </a:r>
          </a:p>
          <a:p>
            <a:pPr algn="ctr"/>
            <a:r>
              <a:rPr lang="de-DE" sz="2400" dirty="0"/>
              <a:t>Anpassungsfähigkeit</a:t>
            </a:r>
          </a:p>
          <a:p>
            <a:pPr algn="ctr"/>
            <a:r>
              <a:rPr lang="de-DE" sz="2400" dirty="0"/>
              <a:t>Kreativität</a:t>
            </a:r>
          </a:p>
          <a:p>
            <a:pPr algn="ctr"/>
            <a:r>
              <a:rPr lang="de-DE" sz="2400" dirty="0"/>
              <a:t>Emotionale Intelligenz</a:t>
            </a:r>
          </a:p>
          <a:p>
            <a:pPr algn="ctr">
              <a:buFontTx/>
              <a:buChar char="-"/>
            </a:pPr>
            <a:endParaRPr lang="de-DE" sz="1900" dirty="0"/>
          </a:p>
        </p:txBody>
      </p:sp>
      <p:sp>
        <p:nvSpPr>
          <p:cNvPr id="173" name="Titel 2">
            <a:extLst>
              <a:ext uri="{FF2B5EF4-FFF2-40B4-BE49-F238E27FC236}">
                <a16:creationId xmlns:a16="http://schemas.microsoft.com/office/drawing/2014/main" id="{467FA7BB-63FC-4B3D-CBB1-C08CEAB7F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4088" y="309514"/>
            <a:ext cx="7071320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Erwartungen der modernen Berufswelt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180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ACA7E-AEBB-9566-889C-42EC5439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orhang, Mobiliar, Theatervorhang, Im Haus enthält.&#10;&#10;Automatisch generierte Beschreibung">
            <a:extLst>
              <a:ext uri="{FF2B5EF4-FFF2-40B4-BE49-F238E27FC236}">
                <a16:creationId xmlns:a16="http://schemas.microsoft.com/office/drawing/2014/main" id="{733573C2-1011-1E2F-DD02-9AC2C0DA1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4488" cy="5229200"/>
          </a:xfrm>
          <a:prstGeom prst="rect">
            <a:avLst/>
          </a:prstGeom>
        </p:spPr>
      </p:pic>
      <p:sp>
        <p:nvSpPr>
          <p:cNvPr id="172" name="Inhaltsplatzhalter 1">
            <a:extLst>
              <a:ext uri="{FF2B5EF4-FFF2-40B4-BE49-F238E27FC236}">
                <a16:creationId xmlns:a16="http://schemas.microsoft.com/office/drawing/2014/main" id="{83B6AEAB-DE93-8705-3594-6D40751896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3851" y="2636912"/>
            <a:ext cx="7236297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de-DE" sz="2400" b="1" dirty="0"/>
              <a:t>Die 5 wichtigsten Soft Skills </a:t>
            </a:r>
          </a:p>
          <a:p>
            <a:pPr marL="45720" indent="0" algn="ctr">
              <a:buNone/>
            </a:pPr>
            <a:r>
              <a:rPr lang="de-DE" sz="2400" b="1" dirty="0"/>
              <a:t>in Deutschland 2020 laut </a:t>
            </a:r>
          </a:p>
          <a:p>
            <a:pPr marL="45720" indent="0" algn="ctr">
              <a:buNone/>
            </a:pPr>
            <a:r>
              <a:rPr lang="de-DE" sz="2400" b="1" dirty="0"/>
              <a:t>karrieresprung.de:</a:t>
            </a:r>
          </a:p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Teamfähigkeit</a:t>
            </a:r>
          </a:p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Zeitmanagement</a:t>
            </a:r>
          </a:p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Anpassungsfähigkeit</a:t>
            </a:r>
          </a:p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Kreativität</a:t>
            </a:r>
          </a:p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Emotionale Intelligenz</a:t>
            </a:r>
          </a:p>
          <a:p>
            <a:pPr algn="ctr">
              <a:buFontTx/>
              <a:buChar char="-"/>
            </a:pPr>
            <a:endParaRPr lang="de-DE" sz="1900" dirty="0"/>
          </a:p>
        </p:txBody>
      </p:sp>
      <p:sp>
        <p:nvSpPr>
          <p:cNvPr id="173" name="Titel 2">
            <a:extLst>
              <a:ext uri="{FF2B5EF4-FFF2-40B4-BE49-F238E27FC236}">
                <a16:creationId xmlns:a16="http://schemas.microsoft.com/office/drawing/2014/main" id="{A431F986-1037-85C0-1979-7AA3BAD866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4088" y="309514"/>
            <a:ext cx="7071320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Erwartungen der modernen Berufswelt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75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orhang, Mobiliar, Theatervorhang, Im Haus enthält.&#10;&#10;Automatisch generierte Beschreibung">
            <a:extLst>
              <a:ext uri="{FF2B5EF4-FFF2-40B4-BE49-F238E27FC236}">
                <a16:creationId xmlns:a16="http://schemas.microsoft.com/office/drawing/2014/main" id="{F2914037-6C90-4B4B-5361-606233EB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4488" cy="5229200"/>
          </a:xfrm>
          <a:prstGeom prst="rect">
            <a:avLst/>
          </a:prstGeom>
        </p:spPr>
      </p:pic>
      <p:sp>
        <p:nvSpPr>
          <p:cNvPr id="172" name="Inhaltsplatzhalter 1"/>
          <p:cNvSpPr txBox="1">
            <a:spLocks noGrp="1"/>
          </p:cNvSpPr>
          <p:nvPr>
            <p:ph type="body" idx="1"/>
          </p:nvPr>
        </p:nvSpPr>
        <p:spPr>
          <a:xfrm>
            <a:off x="1619672" y="3717032"/>
            <a:ext cx="5904656" cy="2857129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Char char="-"/>
            </a:pPr>
            <a:r>
              <a:rPr lang="de-DE" dirty="0"/>
              <a:t>Freude an Entwicklung eigener Ideen und praktischer Arbeit</a:t>
            </a:r>
          </a:p>
          <a:p>
            <a:pPr algn="ctr">
              <a:buFontTx/>
              <a:buChar char="-"/>
            </a:pPr>
            <a:r>
              <a:rPr lang="de-DE" dirty="0"/>
              <a:t>Dass du in einer Gruppe harmonisch und zielgerichtet arbeitest</a:t>
            </a:r>
          </a:p>
          <a:p>
            <a:pPr algn="ctr">
              <a:buFontTx/>
              <a:buChar char="-"/>
            </a:pPr>
            <a:r>
              <a:rPr lang="de-DE" dirty="0"/>
              <a:t>Die Bereitschaft, etwas vor einem Publikum auf der Bühne zu präsentieren (z.B. bei einer Abschlussfeier)</a:t>
            </a:r>
          </a:p>
          <a:p>
            <a:pPr algn="ctr">
              <a:buFontTx/>
              <a:buChar char="-"/>
            </a:pPr>
            <a:endParaRPr lang="de-DE" dirty="0"/>
          </a:p>
        </p:txBody>
      </p:sp>
      <p:sp>
        <p:nvSpPr>
          <p:cNvPr id="173" name="Titel 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Was wird von dir erwartet?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3" y="1719070"/>
            <a:ext cx="8964488" cy="4590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Weiteres Hauptfach mit schriftlichen Arbeiten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Schwerpunktbildung für die nächsten 4 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Schuljahre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Neigung und Interesse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Auswirkung auf weitere Schullaufbahn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Stundenumfang: 2 Stunden / Woche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 in klassenübergreifenden Kursen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Grundsätzliches zum Wahlpflichtunterricht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6" y="40134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0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orhang, Mobiliar, Theatervorhang, Im Haus enthält.&#10;&#10;Automatisch generierte Beschreibung">
            <a:extLst>
              <a:ext uri="{FF2B5EF4-FFF2-40B4-BE49-F238E27FC236}">
                <a16:creationId xmlns:a16="http://schemas.microsoft.com/office/drawing/2014/main" id="{F2914037-6C90-4B4B-5361-606233EB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4488" cy="5229200"/>
          </a:xfrm>
          <a:prstGeom prst="rect">
            <a:avLst/>
          </a:prstGeom>
        </p:spPr>
      </p:pic>
      <p:sp>
        <p:nvSpPr>
          <p:cNvPr id="172" name="Inhaltsplatzhalter 1"/>
          <p:cNvSpPr txBox="1">
            <a:spLocks noGrp="1"/>
          </p:cNvSpPr>
          <p:nvPr>
            <p:ph type="body" idx="1"/>
          </p:nvPr>
        </p:nvSpPr>
        <p:spPr>
          <a:xfrm>
            <a:off x="1538282" y="2492896"/>
            <a:ext cx="6102932" cy="3861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de-DE" sz="2200" i="1" dirty="0"/>
              <a:t>Wenn du…</a:t>
            </a:r>
          </a:p>
          <a:p>
            <a:pPr marL="45720" indent="0" algn="ctr">
              <a:buNone/>
            </a:pPr>
            <a:r>
              <a:rPr lang="de-DE" sz="2200" dirty="0"/>
              <a:t>…offen für Unterrichtsinhalte aus </a:t>
            </a:r>
          </a:p>
          <a:p>
            <a:pPr marL="45720" indent="0" algn="ctr">
              <a:buNone/>
            </a:pPr>
            <a:r>
              <a:rPr lang="de-DE" sz="2200" dirty="0"/>
              <a:t>künstlerischen Bereichen bist</a:t>
            </a:r>
          </a:p>
          <a:p>
            <a:pPr marL="45720" indent="0" algn="ctr">
              <a:buNone/>
            </a:pPr>
            <a:r>
              <a:rPr lang="de-DE" sz="2200" dirty="0"/>
              <a:t>…gerne auf der Bühne stehst</a:t>
            </a:r>
          </a:p>
          <a:p>
            <a:pPr marL="45720" indent="0" algn="ctr">
              <a:buNone/>
            </a:pPr>
            <a:r>
              <a:rPr lang="de-DE" sz="2200" dirty="0"/>
              <a:t>…Spaß daran hast, eigene Ideen zu entwickeln</a:t>
            </a:r>
          </a:p>
          <a:p>
            <a:pPr marL="45720" indent="0" algn="ctr">
              <a:buNone/>
            </a:pPr>
            <a:r>
              <a:rPr lang="de-DE" sz="2200" dirty="0"/>
              <a:t>…in einer Gruppe harmonisch und zielgerichtet zusammen arbeiten kannst</a:t>
            </a:r>
          </a:p>
          <a:p>
            <a:pPr marL="45720" indent="0" algn="ctr">
              <a:buNone/>
            </a:pPr>
            <a:r>
              <a:rPr lang="de-DE" sz="2200" dirty="0"/>
              <a:t>…deine persönlichen Ansichten den Zielen deiner Gruppe unterordnen kannst</a:t>
            </a:r>
          </a:p>
          <a:p>
            <a:pPr marL="45720" indent="0" algn="ctr">
              <a:buNone/>
            </a:pPr>
            <a:r>
              <a:rPr lang="de-DE" sz="2200" dirty="0"/>
              <a:t>…Auch in Klassenarbeiten bereit bist, eine Aufgabe auf der Bühne vorzustellen</a:t>
            </a:r>
          </a:p>
          <a:p>
            <a:pPr algn="ctr">
              <a:buFontTx/>
              <a:buChar char="-"/>
            </a:pPr>
            <a:endParaRPr lang="de-DE" dirty="0"/>
          </a:p>
        </p:txBody>
      </p:sp>
      <p:sp>
        <p:nvSpPr>
          <p:cNvPr id="173" name="Titel 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Wann solltest du das Fach Wählen?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25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6336704" cy="388843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231" y="401342"/>
            <a:ext cx="1525065" cy="1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16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2BE4C7B-508F-B374-CDD8-E07612B9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Alltag mit Computern</a:t>
            </a: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DCF26A38-15CA-7D7D-F88C-EEDC7DEA9F1F}"/>
              </a:ext>
            </a:extLst>
          </p:cNvPr>
          <p:cNvSpPr/>
          <p:nvPr/>
        </p:nvSpPr>
        <p:spPr>
          <a:xfrm>
            <a:off x="3761630" y="1844824"/>
            <a:ext cx="1620000" cy="1440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Arbeit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AC507449-479D-75EC-8457-A8EA238A892C}"/>
              </a:ext>
            </a:extLst>
          </p:cNvPr>
          <p:cNvSpPr/>
          <p:nvPr/>
        </p:nvSpPr>
        <p:spPr>
          <a:xfrm>
            <a:off x="3749491" y="5010553"/>
            <a:ext cx="1620000" cy="1440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Freizeit</a:t>
            </a: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55D8BB7A-BCCC-136D-F69D-D48DFD569F7F}"/>
              </a:ext>
            </a:extLst>
          </p:cNvPr>
          <p:cNvSpPr/>
          <p:nvPr/>
        </p:nvSpPr>
        <p:spPr>
          <a:xfrm>
            <a:off x="5148064" y="2634699"/>
            <a:ext cx="1620000" cy="1440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Schule</a:t>
            </a: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DFA44E5A-C340-4F8A-FC25-07AF4F8FB48F}"/>
              </a:ext>
            </a:extLst>
          </p:cNvPr>
          <p:cNvSpPr/>
          <p:nvPr/>
        </p:nvSpPr>
        <p:spPr>
          <a:xfrm>
            <a:off x="5148064" y="4214448"/>
            <a:ext cx="1620000" cy="1440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Kommu-nikation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A954C891-6902-B9E1-0F79-B4EA75A35B4F}"/>
              </a:ext>
            </a:extLst>
          </p:cNvPr>
          <p:cNvSpPr/>
          <p:nvPr/>
        </p:nvSpPr>
        <p:spPr>
          <a:xfrm>
            <a:off x="2373416" y="4214448"/>
            <a:ext cx="1620000" cy="1440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Verkehr</a:t>
            </a:r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2CC9CE34-4E34-6167-5533-068BD658D9B1}"/>
              </a:ext>
            </a:extLst>
          </p:cNvPr>
          <p:cNvSpPr/>
          <p:nvPr/>
        </p:nvSpPr>
        <p:spPr>
          <a:xfrm>
            <a:off x="2373416" y="2634699"/>
            <a:ext cx="1620000" cy="1440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IoT</a:t>
            </a:r>
          </a:p>
        </p:txBody>
      </p:sp>
    </p:spTree>
    <p:extLst>
      <p:ext uri="{BB962C8B-B14F-4D97-AF65-F5344CB8AC3E}">
        <p14:creationId xmlns:p14="http://schemas.microsoft.com/office/powerpoint/2010/main" val="6481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396CB67-D8E8-4E16-53B7-1252A435C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de-DE" dirty="0"/>
              <a:t>Computer nicht nur benutzen, sondern auch ihren Aufbau und ihre Funktionsweise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verstehen</a:t>
            </a:r>
            <a:r>
              <a:rPr lang="de-DE" dirty="0"/>
              <a:t>.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Chancen</a:t>
            </a:r>
            <a:r>
              <a:rPr lang="de-DE" dirty="0"/>
              <a:t> erkennen können, aber auch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Risiken</a:t>
            </a:r>
            <a:r>
              <a:rPr lang="de-DE" dirty="0"/>
              <a:t> einschätzen lernen.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Arbeiten</a:t>
            </a:r>
            <a:r>
              <a:rPr lang="de-DE" dirty="0"/>
              <a:t> mit Computern (im späteren Berufsleben)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1D8ABC-7A7D-FFF5-0411-27DCDB50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des Informatikunterrichts</a:t>
            </a:r>
          </a:p>
        </p:txBody>
      </p:sp>
    </p:spTree>
    <p:extLst>
      <p:ext uri="{BB962C8B-B14F-4D97-AF65-F5344CB8AC3E}">
        <p14:creationId xmlns:p14="http://schemas.microsoft.com/office/powerpoint/2010/main" val="41382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741" y="1719263"/>
            <a:ext cx="7707917" cy="4406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3" y="1630853"/>
            <a:ext cx="8376233" cy="51170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des Fachs</a:t>
            </a:r>
          </a:p>
        </p:txBody>
      </p:sp>
    </p:spTree>
    <p:extLst>
      <p:ext uri="{BB962C8B-B14F-4D97-AF65-F5344CB8AC3E}">
        <p14:creationId xmlns:p14="http://schemas.microsoft.com/office/powerpoint/2010/main" val="4088973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720913-CEB8-3E88-0692-782D41397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878280"/>
          </a:xfrm>
        </p:spPr>
        <p:txBody>
          <a:bodyPr>
            <a:normAutofit/>
          </a:bodyPr>
          <a:lstStyle/>
          <a:p>
            <a:r>
              <a:rPr lang="de-DE" sz="2000" dirty="0"/>
              <a:t>Informationen und Daten</a:t>
            </a:r>
          </a:p>
          <a:p>
            <a:pPr marL="320040" lvl="1" indent="0">
              <a:buNone/>
            </a:pPr>
            <a:r>
              <a:rPr lang="de-DE" sz="1600" dirty="0"/>
              <a:t>Geschichte der Informatik und ihrer Teilgebiete</a:t>
            </a:r>
          </a:p>
          <a:p>
            <a:r>
              <a:rPr lang="de-DE" sz="2000" dirty="0"/>
              <a:t>Hardware und Software</a:t>
            </a:r>
          </a:p>
          <a:p>
            <a:pPr marL="320040" lvl="1" indent="0">
              <a:buNone/>
            </a:pPr>
            <a:r>
              <a:rPr lang="de-DE" sz="1600" dirty="0"/>
              <a:t>Hard- und Software</a:t>
            </a:r>
          </a:p>
          <a:p>
            <a:pPr marL="320040" lvl="1" indent="0">
              <a:buNone/>
            </a:pPr>
            <a:r>
              <a:rPr lang="de-DE" sz="1600" dirty="0"/>
              <a:t>BIOS und Betriebssystem</a:t>
            </a:r>
          </a:p>
          <a:p>
            <a:pPr marL="320040" lvl="1" indent="0">
              <a:buNone/>
            </a:pPr>
            <a:r>
              <a:rPr lang="de-DE" sz="1600" dirty="0"/>
              <a:t>Dateien</a:t>
            </a:r>
          </a:p>
          <a:p>
            <a:r>
              <a:rPr lang="de-DE" sz="2000" dirty="0"/>
              <a:t>Anwendungsprogramme</a:t>
            </a:r>
          </a:p>
          <a:p>
            <a:pPr marL="320040" lvl="1" indent="0">
              <a:buNone/>
            </a:pPr>
            <a:r>
              <a:rPr lang="de-DE" sz="1600" dirty="0"/>
              <a:t>Textverarbeitung</a:t>
            </a:r>
          </a:p>
          <a:p>
            <a:pPr marL="320040" lvl="1" indent="0">
              <a:buNone/>
            </a:pPr>
            <a:r>
              <a:rPr lang="de-DE" sz="1600" dirty="0"/>
              <a:t>Tabellenkalkulation</a:t>
            </a:r>
          </a:p>
          <a:p>
            <a:pPr marL="320040" lvl="1" indent="0">
              <a:buNone/>
            </a:pPr>
            <a:r>
              <a:rPr lang="de-DE" sz="1600" dirty="0"/>
              <a:t>Datenbankmanagement</a:t>
            </a:r>
          </a:p>
          <a:p>
            <a:r>
              <a:rPr lang="de-DE" sz="2000" dirty="0"/>
              <a:t>Künstliche Intelligenz und Automaten</a:t>
            </a:r>
          </a:p>
          <a:p>
            <a:pPr marL="320040" lvl="1" indent="0">
              <a:buNone/>
            </a:pPr>
            <a:r>
              <a:rPr lang="de-DE" sz="1600" dirty="0" err="1"/>
              <a:t>ChatGPT</a:t>
            </a:r>
            <a:r>
              <a:rPr lang="de-DE" sz="1600" dirty="0"/>
              <a:t> &amp; Co.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00D451-5473-770A-84F2-7867F7CA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Themenschwerpunkte</a:t>
            </a:r>
          </a:p>
        </p:txBody>
      </p:sp>
      <p:sp>
        <p:nvSpPr>
          <p:cNvPr id="6" name="Sechseck 5">
            <a:extLst>
              <a:ext uri="{FF2B5EF4-FFF2-40B4-BE49-F238E27FC236}">
                <a16:creationId xmlns:a16="http://schemas.microsoft.com/office/drawing/2014/main" id="{D7BED009-6240-C172-13DF-5887E809A43E}"/>
              </a:ext>
            </a:extLst>
          </p:cNvPr>
          <p:cNvSpPr>
            <a:spLocks noChangeAspect="1"/>
          </p:cNvSpPr>
          <p:nvPr/>
        </p:nvSpPr>
        <p:spPr>
          <a:xfrm>
            <a:off x="6886800" y="2852936"/>
            <a:ext cx="1800000" cy="1620000"/>
          </a:xfrm>
          <a:prstGeom prst="hexagon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9109F29-C272-85F9-3F16-D29090F69A77}"/>
              </a:ext>
            </a:extLst>
          </p:cNvPr>
          <p:cNvSpPr>
            <a:spLocks noChangeAspect="1"/>
          </p:cNvSpPr>
          <p:nvPr/>
        </p:nvSpPr>
        <p:spPr>
          <a:xfrm>
            <a:off x="5288628" y="3797846"/>
            <a:ext cx="1800000" cy="1620000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CF56C2FD-E564-138A-62FA-57F51F1101F7}"/>
              </a:ext>
            </a:extLst>
          </p:cNvPr>
          <p:cNvSpPr>
            <a:spLocks noChangeAspect="1"/>
          </p:cNvSpPr>
          <p:nvPr/>
        </p:nvSpPr>
        <p:spPr>
          <a:xfrm>
            <a:off x="5288628" y="1908025"/>
            <a:ext cx="1800000" cy="1620000"/>
          </a:xfrm>
          <a:prstGeom prst="hexagon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7CDF117A-A71E-0196-1FBD-A200761AE080}"/>
              </a:ext>
            </a:extLst>
          </p:cNvPr>
          <p:cNvSpPr>
            <a:spLocks noChangeAspect="1"/>
          </p:cNvSpPr>
          <p:nvPr/>
        </p:nvSpPr>
        <p:spPr>
          <a:xfrm>
            <a:off x="6886800" y="4742757"/>
            <a:ext cx="1800000" cy="1620000"/>
          </a:xfrm>
          <a:prstGeom prst="hexagon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720913-CEB8-3E88-0692-782D41397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878280"/>
          </a:xfrm>
        </p:spPr>
        <p:txBody>
          <a:bodyPr anchor="ctr">
            <a:normAutofit/>
          </a:bodyPr>
          <a:lstStyle/>
          <a:p>
            <a:r>
              <a:rPr lang="de-DE" sz="2000" dirty="0"/>
              <a:t>Programmieren</a:t>
            </a:r>
          </a:p>
          <a:p>
            <a:pPr marL="320040" lvl="1" indent="0">
              <a:buNone/>
            </a:pPr>
            <a:r>
              <a:rPr lang="de-DE" sz="1600" dirty="0"/>
              <a:t>Java, Python &amp; Co.</a:t>
            </a:r>
          </a:p>
          <a:p>
            <a:r>
              <a:rPr lang="de-DE" sz="2000" dirty="0"/>
              <a:t>Netzwerk und Internet</a:t>
            </a:r>
          </a:p>
          <a:p>
            <a:pPr marL="320040" lvl="1" indent="0">
              <a:buNone/>
            </a:pPr>
            <a:r>
              <a:rPr lang="de-DE" sz="1600" dirty="0"/>
              <a:t>Netzwerkstrukturen</a:t>
            </a:r>
          </a:p>
          <a:p>
            <a:pPr marL="320040" lvl="1" indent="0">
              <a:buNone/>
            </a:pPr>
            <a:r>
              <a:rPr lang="de-DE" sz="1600" dirty="0"/>
              <a:t>Computer vernetzen</a:t>
            </a:r>
          </a:p>
          <a:p>
            <a:pPr marL="320040" lvl="1" indent="0">
              <a:buNone/>
            </a:pPr>
            <a:r>
              <a:rPr lang="de-DE" sz="1600" dirty="0"/>
              <a:t>HTML &amp; CSS</a:t>
            </a:r>
          </a:p>
          <a:p>
            <a:r>
              <a:rPr lang="de-DE" sz="2000" dirty="0"/>
              <a:t>Datenschutz und -sicherheit</a:t>
            </a:r>
          </a:p>
          <a:p>
            <a:pPr marL="320040" lvl="1" indent="0">
              <a:buNone/>
            </a:pPr>
            <a:r>
              <a:rPr lang="de-DE" sz="1600" dirty="0"/>
              <a:t>Umgang mit personenbezogenen Daten</a:t>
            </a:r>
          </a:p>
          <a:p>
            <a:pPr marL="320040" lvl="1" indent="0">
              <a:buNone/>
            </a:pPr>
            <a:r>
              <a:rPr lang="de-DE" sz="1600" dirty="0"/>
              <a:t>Verschlüsselung</a:t>
            </a:r>
          </a:p>
          <a:p>
            <a:pPr marL="320040" lvl="1" indent="0">
              <a:buNone/>
            </a:pPr>
            <a:r>
              <a:rPr lang="de-DE" sz="1600" dirty="0"/>
              <a:t>Viren, Trojaner, Phishing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00D451-5473-770A-84F2-7867F7CA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Themenschwerpunkte</a:t>
            </a:r>
          </a:p>
        </p:txBody>
      </p:sp>
      <p:sp>
        <p:nvSpPr>
          <p:cNvPr id="6" name="Sechseck 5">
            <a:extLst>
              <a:ext uri="{FF2B5EF4-FFF2-40B4-BE49-F238E27FC236}">
                <a16:creationId xmlns:a16="http://schemas.microsoft.com/office/drawing/2014/main" id="{D7BED009-6240-C172-13DF-5887E809A43E}"/>
              </a:ext>
            </a:extLst>
          </p:cNvPr>
          <p:cNvSpPr>
            <a:spLocks noChangeAspect="1"/>
          </p:cNvSpPr>
          <p:nvPr/>
        </p:nvSpPr>
        <p:spPr>
          <a:xfrm>
            <a:off x="6928970" y="3293791"/>
            <a:ext cx="1800000" cy="1620000"/>
          </a:xfrm>
          <a:prstGeom prst="hexagon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59109F29-C272-85F9-3F16-D29090F69A77}"/>
              </a:ext>
            </a:extLst>
          </p:cNvPr>
          <p:cNvSpPr>
            <a:spLocks noChangeAspect="1"/>
          </p:cNvSpPr>
          <p:nvPr/>
        </p:nvSpPr>
        <p:spPr>
          <a:xfrm>
            <a:off x="5330798" y="4238701"/>
            <a:ext cx="1800000" cy="1620000"/>
          </a:xfrm>
          <a:prstGeom prst="hexagon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CF56C2FD-E564-138A-62FA-57F51F1101F7}"/>
              </a:ext>
            </a:extLst>
          </p:cNvPr>
          <p:cNvSpPr>
            <a:spLocks noChangeAspect="1"/>
          </p:cNvSpPr>
          <p:nvPr/>
        </p:nvSpPr>
        <p:spPr>
          <a:xfrm>
            <a:off x="5330798" y="2348880"/>
            <a:ext cx="1800000" cy="1620000"/>
          </a:xfrm>
          <a:prstGeom prst="hexagon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A24CE5-6321-D597-9E61-B2DFBB00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>
              <a:buNone/>
            </a:pPr>
            <a:r>
              <a:rPr lang="de-DE" dirty="0"/>
              <a:t>Das WP-Fach Informatik passt zu dir, wenn du…</a:t>
            </a:r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de-DE" dirty="0"/>
              <a:t>…Spaß am Umgang mit Computern hast.</a:t>
            </a:r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de-DE" dirty="0"/>
              <a:t>…verstehen willst, wie Computer funktionieren.</a:t>
            </a:r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de-DE" dirty="0"/>
              <a:t>…wissen willst, wie Internet &amp; Co. aufgebaut sind.</a:t>
            </a:r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de-DE" dirty="0"/>
              <a:t>…eigene Programme/Apps programmieren können möchtest.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EEB5E1-82FC-A4DB-B360-15A2A442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ist Informatik das richtige WP-Fach für dich?</a:t>
            </a:r>
          </a:p>
        </p:txBody>
      </p:sp>
    </p:spTree>
    <p:extLst>
      <p:ext uri="{BB962C8B-B14F-4D97-AF65-F5344CB8AC3E}">
        <p14:creationId xmlns:p14="http://schemas.microsoft.com/office/powerpoint/2010/main" val="9469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6336704" cy="388843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Wirtschaft und Arbeitswelt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05" y="401342"/>
            <a:ext cx="1669991" cy="16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6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84" b="9488"/>
          <a:stretch/>
        </p:blipFill>
        <p:spPr bwMode="auto">
          <a:xfrm flipH="1">
            <a:off x="165250" y="1628800"/>
            <a:ext cx="879923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1"/>
          <p:cNvSpPr txBox="1">
            <a:spLocks/>
          </p:cNvSpPr>
          <p:nvPr/>
        </p:nvSpPr>
        <p:spPr>
          <a:xfrm>
            <a:off x="98979" y="1628800"/>
            <a:ext cx="8879771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de-DE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Das Wahlpflichtfach Wirtschaft und Arbeitswelt setzt sich aus den drei Teilbereichen Technik, Wirtschaft und Hauswirtschaft zusammen.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Die drei Teilbereiche werden zu gleichen Anteilen von verschiedenen FachlehrerInnen unterrichtet.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400" dirty="0"/>
              <a:t>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6" name="Grafik 12" descr="U:\Didl\LOGO-JBG\JBGS_Logo_Orange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6" y="40134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3" y="1719070"/>
            <a:ext cx="8964488" cy="4590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Informationsabend 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Eltern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in den Klassen durch Klassenleitung und Fachlehrkräfte für Schülerinnen und Schüler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Entscheidungsfindung durch Eltern/ Schülerinnen und Schüler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Onlinewahl bis zum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22.5.2026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 Ablauf der Entscheidungsfindung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2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84" b="9488"/>
          <a:stretch/>
        </p:blipFill>
        <p:spPr bwMode="auto">
          <a:xfrm>
            <a:off x="165250" y="1628800"/>
            <a:ext cx="879923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312795" y="1674296"/>
            <a:ext cx="8480175" cy="499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Maschinen und Roboter in der Arbeitswelt</a:t>
            </a: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Gebäudetechnik</a:t>
            </a: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Energiegewinnung </a:t>
            </a: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(fossil / regenerativ) </a:t>
            </a: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Produktiosnverfahren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Handwerk und Industrie </a:t>
            </a: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(CNC / 3D Druck)</a:t>
            </a: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Themenschwerpunkte</a:t>
            </a:r>
            <a:br>
              <a:rPr lang="de-DE" dirty="0"/>
            </a:br>
            <a:r>
              <a:rPr lang="de-DE" dirty="0"/>
              <a:t>Teilbereich Technik</a:t>
            </a:r>
          </a:p>
        </p:txBody>
      </p:sp>
      <p:pic>
        <p:nvPicPr>
          <p:cNvPr id="10" name="Grafik 12" descr="U:\Didl\LOGO-JBG\JBGS_Logo_Orange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6" y="40134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>
          <a:xfrm>
            <a:off x="312795" y="1700809"/>
            <a:ext cx="8480175" cy="477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2252" y="312024"/>
            <a:ext cx="8381260" cy="1054394"/>
          </a:xfrm>
        </p:spPr>
        <p:txBody>
          <a:bodyPr/>
          <a:lstStyle/>
          <a:p>
            <a:r>
              <a:rPr lang="de-DE" dirty="0"/>
              <a:t>Themenschwerpunkte </a:t>
            </a:r>
            <a:br>
              <a:rPr lang="de-DE" dirty="0"/>
            </a:br>
            <a:r>
              <a:rPr lang="de-DE" dirty="0"/>
              <a:t>Teilbereich Wirtschaft</a:t>
            </a:r>
          </a:p>
        </p:txBody>
      </p:sp>
      <p:pic>
        <p:nvPicPr>
          <p:cNvPr id="10" name="Grafik 12" descr="U:\Didl\LOGO-JBG\JBGS_Logo_Oran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6" y="40134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1628800"/>
            <a:ext cx="8400752" cy="363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Grundprinzipien und Zahlungsmöglichkeiten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Wirtschaftliches Handeln in Unternehmen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Verantwortliches finanzielles Handeln als VerbraucherInnen</a:t>
            </a:r>
          </a:p>
          <a:p>
            <a:pPr marL="342900" lvl="2" indent="-342900">
              <a:lnSpc>
                <a:spcPct val="110000"/>
              </a:lnSpc>
              <a:spcBef>
                <a:spcPct val="200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Nachhaltiges wirtschaftliches Handeln in der Region</a:t>
            </a:r>
          </a:p>
        </p:txBody>
      </p:sp>
    </p:spTree>
    <p:extLst>
      <p:ext uri="{BB962C8B-B14F-4D97-AF65-F5344CB8AC3E}">
        <p14:creationId xmlns:p14="http://schemas.microsoft.com/office/powerpoint/2010/main" val="38565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>
          <a:xfrm>
            <a:off x="312795" y="1883343"/>
            <a:ext cx="8480175" cy="4590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Themenschwerpunkte </a:t>
            </a:r>
            <a:br>
              <a:rPr lang="de-DE" dirty="0"/>
            </a:br>
            <a:r>
              <a:rPr lang="de-DE" dirty="0"/>
              <a:t> Teilbereich Hauswirtschaft</a:t>
            </a:r>
          </a:p>
        </p:txBody>
      </p:sp>
      <p:pic>
        <p:nvPicPr>
          <p:cNvPr id="10" name="Grafik 12" descr="U:\Didl\LOGO-JBG\JBGS_Logo_Oran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6" y="40134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65F9536B-3B35-4232-9AB0-39E407DD83CC}"/>
              </a:ext>
            </a:extLst>
          </p:cNvPr>
          <p:cNvSpPr txBox="1">
            <a:spLocks/>
          </p:cNvSpPr>
          <p:nvPr/>
        </p:nvSpPr>
        <p:spPr>
          <a:xfrm>
            <a:off x="379445" y="1680935"/>
            <a:ext cx="8480175" cy="499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Lebensmittelzubereitung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(Arbeitsplatzgestaltung, Hygiene, Grundtechniken der 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Lebensmittelzubereitung)</a:t>
            </a:r>
            <a:endParaRPr lang="de-DE" alt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 und Gesundheit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(Ernährungsempfehlungen, Lebensmittelgruppen)</a:t>
            </a: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Lebensmittelqualität und Konsumverhalten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(Lagerung von Lebensmitteln, der Einkauf, Kennzeichnung von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Lebensmitteln)</a:t>
            </a:r>
            <a:endParaRPr lang="de-DE" alt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Lebensstile und Essgewohnheiten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(Ernährungsgewohnheiten, Ernährungsformen, Diäten)</a:t>
            </a:r>
          </a:p>
          <a:p>
            <a:pPr marL="342900" lvl="2" indent="-3429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Ökonomie, Ökologie, Soziales 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(Haushaltstypen, Haushaltsplanung, Feste planen und durchführen) 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endParaRPr lang="de-DE" alt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Clr>
                <a:schemeClr val="accent1"/>
              </a:buClr>
              <a:buNone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6336704" cy="388843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Spanisch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43" y="620688"/>
            <a:ext cx="1312837" cy="13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0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AECCD1-DB71-951F-53C7-8CC0AAA2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Spanisch ist eine der meistgesprochenen Sprachen auf der Welt --&gt; ca. 450 Millionen Menschen sprechen Spanisch!</a:t>
            </a:r>
          </a:p>
          <a:p>
            <a:r>
              <a:rPr lang="de-DE" dirty="0"/>
              <a:t>Spanisch ist nicht nur auf Spanien beschränkt: Besonders in Lateinamerika sprechen Menschen die Sprache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C017E4-B017-F7BD-28C2-424EB9E6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Wieso spanisch lernen?</a:t>
            </a:r>
          </a:p>
        </p:txBody>
      </p:sp>
      <p:pic>
        <p:nvPicPr>
          <p:cNvPr id="4" name="Grafik 4" descr="Ein Bild, das Karte enthält.&#10;&#10;Beschreibung automatisch generiert.">
            <a:extLst>
              <a:ext uri="{FF2B5EF4-FFF2-40B4-BE49-F238E27FC236}">
                <a16:creationId xmlns:a16="http://schemas.microsoft.com/office/drawing/2014/main" id="{D05E46C0-B214-4BA7-A81C-B1356F6D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22" y="3078817"/>
            <a:ext cx="4660032" cy="349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6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8EC7BA5-43AD-C5D1-B48E-6FEA9377E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 2"/>
              <a:buChar char=""/>
            </a:pPr>
            <a:r>
              <a:rPr lang="de-DE" dirty="0">
                <a:ea typeface="+mn-lt"/>
                <a:cs typeface="+mn-lt"/>
              </a:rPr>
              <a:t>Spanischunterricht besteht nicht nur aus Sprache – Hier lernt ihr die spanische bzw. Lateinamerikanische Kultur kennen</a:t>
            </a:r>
          </a:p>
          <a:p>
            <a:pPr marL="285750" indent="-285750">
              <a:buFont typeface="Wingdings 2"/>
              <a:buChar char=""/>
            </a:pPr>
            <a:r>
              <a:rPr lang="de-DE" dirty="0"/>
              <a:t>Diese ist heutzutage auch in Deutschland weit verbreitet: spanischsprachige Musik, Serien, Themenwochen in den Supermärkten und Tapas-Bars.</a:t>
            </a:r>
          </a:p>
          <a:p>
            <a:pPr marL="285750" indent="-285750">
              <a:buFont typeface="Wingdings 2"/>
              <a:buChar char="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86D835-B9DC-5D65-7CD3-6ADAD075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Wieso spanisch lernen?</a:t>
            </a:r>
          </a:p>
        </p:txBody>
      </p:sp>
      <p:pic>
        <p:nvPicPr>
          <p:cNvPr id="4" name="Grafik 4" descr="Ein Bild, das Schüssel, mehrere enthält.&#10;&#10;Beschreibung automatisch generiert.">
            <a:extLst>
              <a:ext uri="{FF2B5EF4-FFF2-40B4-BE49-F238E27FC236}">
                <a16:creationId xmlns:a16="http://schemas.microsoft.com/office/drawing/2014/main" id="{9E880450-1899-1419-01CB-9222AA06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18" y="3589687"/>
            <a:ext cx="2743200" cy="1831300"/>
          </a:xfrm>
          <a:prstGeom prst="rect">
            <a:avLst/>
          </a:prstGeom>
        </p:spPr>
      </p:pic>
      <p:pic>
        <p:nvPicPr>
          <p:cNvPr id="5" name="Grafik 5" descr="Ein Bild, das Text, Zeitung, Person enthält.&#10;&#10;Beschreibung automatisch generiert.">
            <a:extLst>
              <a:ext uri="{FF2B5EF4-FFF2-40B4-BE49-F238E27FC236}">
                <a16:creationId xmlns:a16="http://schemas.microsoft.com/office/drawing/2014/main" id="{D234CEE5-3D5D-7E32-0467-F2153F141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239" y="4304531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0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F5623C-E874-D602-50C9-D26505F3E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Spanisch ist durch die Globalisierung eine wichtige Handelssprache geworden: Sprachkenntnisse bringen euch später im Job Vorteile.</a:t>
            </a:r>
          </a:p>
          <a:p>
            <a:r>
              <a:rPr lang="de-DE" dirty="0"/>
              <a:t>Du möchtest Abitur machen? Mit dem Fach Spanisch deckst du die zweite Fremdsprache für das Abitur bereits in der Sekundarstufe 1 ab.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E29D35-F9B3-6EB3-0CE5-938B4DF2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Wieso spanisch lernen?</a:t>
            </a:r>
          </a:p>
        </p:txBody>
      </p:sp>
      <p:pic>
        <p:nvPicPr>
          <p:cNvPr id="4" name="Grafik 4" descr="Ein Bild, das Text, Schild enthält.&#10;&#10;Beschreibung automatisch generiert.">
            <a:extLst>
              <a:ext uri="{FF2B5EF4-FFF2-40B4-BE49-F238E27FC236}">
                <a16:creationId xmlns:a16="http://schemas.microsoft.com/office/drawing/2014/main" id="{5E0EACAE-F8A8-9960-8402-EBAB86EE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3887498"/>
            <a:ext cx="2307704" cy="23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65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E14C1-AA29-8127-4CDD-8C8FF7BD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Spanien ist ein beliebtes Urlaubsland: Im Unterricht habt ihr die Möglichkeit, das Land und die Kultur näher kennenzulernen und im Urlaub die gelernten Sprachkenntnisse anzuwenden. 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F65C9F-C765-6869-E9FF-8DFF948F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Wieso spanisch lernen?</a:t>
            </a:r>
          </a:p>
        </p:txBody>
      </p:sp>
      <p:pic>
        <p:nvPicPr>
          <p:cNvPr id="4" name="Grafik 4" descr="Ein Bild, das Wasser, draußen, Natur, Küste enthält.&#10;&#10;Beschreibung automatisch generiert.">
            <a:extLst>
              <a:ext uri="{FF2B5EF4-FFF2-40B4-BE49-F238E27FC236}">
                <a16:creationId xmlns:a16="http://schemas.microsoft.com/office/drawing/2014/main" id="{38201038-DA4A-E5A0-A94D-FC81B9504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64" y="3217948"/>
            <a:ext cx="4123426" cy="275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12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2F0C2EC-0E44-F60F-14BC-5A24EA9F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Im Unterricht werden besonders die Kompetenzen Sprechen, Schreiben, Hören und Lesen geschult.</a:t>
            </a:r>
          </a:p>
          <a:p>
            <a:pPr marL="45720" indent="0">
              <a:buNone/>
            </a:pPr>
            <a:endParaRPr lang="de-DE" dirty="0"/>
          </a:p>
          <a:p>
            <a:r>
              <a:rPr lang="de-DE" dirty="0"/>
              <a:t>Dies geschieht in Form von authentischen Sprechanlässen:</a:t>
            </a:r>
          </a:p>
          <a:p>
            <a:pPr marL="45720" indent="0">
              <a:buNone/>
            </a:pPr>
            <a:r>
              <a:rPr lang="de-DE" dirty="0"/>
              <a:t>- Bestellen im Restaurant</a:t>
            </a:r>
          </a:p>
          <a:p>
            <a:pPr marL="45720" indent="0">
              <a:buNone/>
            </a:pPr>
            <a:r>
              <a:rPr lang="de-DE" dirty="0"/>
              <a:t>- nach dem Weg fragen</a:t>
            </a:r>
          </a:p>
          <a:p>
            <a:pPr marL="45720" indent="0">
              <a:buNone/>
            </a:pPr>
            <a:r>
              <a:rPr lang="de-DE" dirty="0"/>
              <a:t>- telefonieren</a:t>
            </a:r>
          </a:p>
          <a:p>
            <a:pPr marL="45720" indent="0">
              <a:buNone/>
            </a:pPr>
            <a:r>
              <a:rPr lang="de-DE" dirty="0"/>
              <a:t>- im Supermarkt einkaufen</a:t>
            </a:r>
          </a:p>
          <a:p>
            <a:pPr marL="45720" indent="0">
              <a:buNone/>
            </a:pPr>
            <a:r>
              <a:rPr lang="de-DE" dirty="0"/>
              <a:t>- …</a:t>
            </a:r>
          </a:p>
          <a:p>
            <a:pPr marL="285750" indent="-285750">
              <a:buFont typeface="Wingdings 2"/>
              <a:buChar char=""/>
            </a:pPr>
            <a:r>
              <a:rPr lang="de-DE" dirty="0">
                <a:ea typeface="+mn-lt"/>
                <a:cs typeface="+mn-lt"/>
              </a:rPr>
              <a:t>Arbeit mit Medien: z.B. Filme, Zeitungen, Podcasts, Radiobeiträge</a:t>
            </a:r>
            <a:endParaRPr lang="en-US" dirty="0">
              <a:ea typeface="+mn-lt"/>
              <a:cs typeface="+mn-lt"/>
            </a:endParaRPr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endParaRPr lang="de-DE" dirty="0">
              <a:ea typeface="+mn-lt"/>
              <a:cs typeface="+mn-lt"/>
            </a:endParaRPr>
          </a:p>
          <a:p>
            <a:pPr marL="45720" indent="0">
              <a:buNone/>
            </a:pPr>
            <a:endParaRPr lang="de-DE" dirty="0">
              <a:ea typeface="+mn-lt"/>
              <a:cs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5987E1-4CCF-89FF-4C92-0CDCDC89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Unterricht aus?</a:t>
            </a:r>
          </a:p>
        </p:txBody>
      </p:sp>
    </p:spTree>
    <p:extLst>
      <p:ext uri="{BB962C8B-B14F-4D97-AF65-F5344CB8AC3E}">
        <p14:creationId xmlns:p14="http://schemas.microsoft.com/office/powerpoint/2010/main" val="2354465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68170D-B599-2620-D0A5-A4EBFAE1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Im Fach Spanisch werden, wie in allen WP-Fächern, Arbeiten geschrieben.</a:t>
            </a:r>
          </a:p>
          <a:p>
            <a:r>
              <a:rPr lang="de-DE" dirty="0"/>
              <a:t>Diese Arbeiten sind kompetenzorientiert aufgebaut und decken die Kompetenzen Hören, Lesen und Schreiben zu dem jeweiligen behandelten Thema ab (z.B. Madrid, im Restaurant, in der Freizeit...)</a:t>
            </a:r>
          </a:p>
          <a:p>
            <a:r>
              <a:rPr lang="de-DE" dirty="0"/>
              <a:t>Eine Arbeit in jedem Schuljahr wird durch eine mündliche Kommunikationsprüfung ersetzt.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33071E-4AD8-3A80-F5F3-34A0C560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Unterricht aus?</a:t>
            </a:r>
          </a:p>
        </p:txBody>
      </p:sp>
    </p:spTree>
    <p:extLst>
      <p:ext uri="{BB962C8B-B14F-4D97-AF65-F5344CB8AC3E}">
        <p14:creationId xmlns:p14="http://schemas.microsoft.com/office/powerpoint/2010/main" val="186082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3" y="1719070"/>
            <a:ext cx="8964488" cy="45902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Wahlpflichtangebote</a:t>
            </a:r>
          </a:p>
          <a:p>
            <a:pPr marL="0" indent="0" algn="ctr">
              <a:lnSpc>
                <a:spcPct val="110000"/>
              </a:lnSpc>
              <a:buNone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Naturwissenschaften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Darstellen und Gestalten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 und Arbeitswelt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Niederländisch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Angebote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6" y="40134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346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4AF2B7-96F7-8EF5-0AA2-2E5EAEA9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Magst du Sprachen?</a:t>
            </a:r>
          </a:p>
          <a:p>
            <a:r>
              <a:rPr lang="de-DE" dirty="0"/>
              <a:t>Hast du Interesse an der spanischen Kultur?</a:t>
            </a:r>
          </a:p>
          <a:p>
            <a:r>
              <a:rPr lang="de-DE" dirty="0"/>
              <a:t>Fällt dir das Fach Englisch leicht?</a:t>
            </a:r>
          </a:p>
          <a:p>
            <a:r>
              <a:rPr lang="de-DE" dirty="0"/>
              <a:t>Bist du bereit, Inhalte und Themen aus dem Unterricht zu wiederholen und Vokabeln zu lernen?</a:t>
            </a:r>
          </a:p>
          <a:p>
            <a:endParaRPr lang="de-DE" dirty="0"/>
          </a:p>
          <a:p>
            <a:r>
              <a:rPr lang="de-DE" dirty="0"/>
              <a:t>Dann sage ich </a:t>
            </a:r>
            <a:r>
              <a:rPr lang="de-DE" b="1" dirty="0"/>
              <a:t>"Bienvenidos a la </a:t>
            </a:r>
            <a:r>
              <a:rPr lang="de-DE" b="1" dirty="0" err="1"/>
              <a:t>clase</a:t>
            </a:r>
            <a:r>
              <a:rPr lang="de-DE" b="1" dirty="0"/>
              <a:t> de </a:t>
            </a:r>
            <a:r>
              <a:rPr lang="de-DE" b="1" dirty="0" err="1"/>
              <a:t>espa</a:t>
            </a:r>
            <a:r>
              <a:rPr lang="de-DE" b="1" dirty="0" err="1">
                <a:ea typeface="+mn-lt"/>
                <a:cs typeface="+mn-lt"/>
              </a:rPr>
              <a:t>ñol</a:t>
            </a:r>
            <a:r>
              <a:rPr lang="de-DE" b="1" dirty="0">
                <a:ea typeface="+mn-lt"/>
                <a:cs typeface="+mn-lt"/>
              </a:rPr>
              <a:t>" :-) </a:t>
            </a:r>
            <a:endParaRPr lang="de-DE" b="1" dirty="0"/>
          </a:p>
          <a:p>
            <a:endParaRPr lang="de-DE" b="1" dirty="0"/>
          </a:p>
          <a:p>
            <a:pPr marL="45720" indent="0">
              <a:buNone/>
            </a:pPr>
            <a:endParaRPr lang="de-DE" b="1" dirty="0"/>
          </a:p>
          <a:p>
            <a:pPr marL="4572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8A7D31-2F1B-02F5-2AF2-2974419A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 Spanisch etwas für mich?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396A080-434F-E706-25F4-4675B8EC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53" y="4315002"/>
            <a:ext cx="1664095" cy="16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8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6336704" cy="388843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Niederländisch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43" y="620688"/>
            <a:ext cx="1312837" cy="13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74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4AF2B7-96F7-8EF5-0AA2-2E5EAEA9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b="1" dirty="0"/>
          </a:p>
          <a:p>
            <a:pPr marL="45720" indent="0">
              <a:buNone/>
            </a:pPr>
            <a:endParaRPr lang="de-DE" b="1" dirty="0"/>
          </a:p>
          <a:p>
            <a:pPr marL="4572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8A7D31-2F1B-02F5-2AF2-2974419A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2" descr="Die Farben der niederländischen Flagge sind rot, weiß und blau">
            <a:extLst>
              <a:ext uri="{FF2B5EF4-FFF2-40B4-BE49-F238E27FC236}">
                <a16:creationId xmlns:a16="http://schemas.microsoft.com/office/drawing/2014/main" id="{EF1830C5-E1C8-489F-A5B1-3B64C101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60404" cy="48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39552" y="2058056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/>
              <a:t>Warum</a:t>
            </a:r>
            <a:r>
              <a:rPr lang="de-DE" b="1" dirty="0"/>
              <a:t> </a:t>
            </a:r>
            <a:r>
              <a:rPr lang="de-DE" sz="5400" b="1" dirty="0"/>
              <a:t>Niederländisch?</a:t>
            </a:r>
            <a:endParaRPr lang="de-DE" sz="5400" dirty="0"/>
          </a:p>
        </p:txBody>
      </p:sp>
      <p:pic>
        <p:nvPicPr>
          <p:cNvPr id="3074" name="Picture 2" descr="Auf Contour geschnittene Flagge | Belgien">
            <a:extLst>
              <a:ext uri="{FF2B5EF4-FFF2-40B4-BE49-F238E27FC236}">
                <a16:creationId xmlns:a16="http://schemas.microsoft.com/office/drawing/2014/main" id="{626C493A-3368-6014-4202-B6A6D6DA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32" y="3844642"/>
            <a:ext cx="3060404" cy="27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6A58D12-D391-B07A-FECA-3209AAC9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5" y="4919193"/>
            <a:ext cx="2410007" cy="16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65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565FC-60D5-4C99-990B-0837AA1B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5599590" cy="871184"/>
          </a:xfrm>
        </p:spPr>
        <p:txBody>
          <a:bodyPr>
            <a:noAutofit/>
          </a:bodyPr>
          <a:lstStyle/>
          <a:p>
            <a:r>
              <a:rPr lang="de-DE" sz="2800" b="1" dirty="0"/>
              <a:t>Welche Vorteile hat das Wahlpflichtfach Niederländisch?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F0200A-F214-4088-98FD-8010C8AD7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Kleve liegt unmittelbar an der niederländischen Grenze</a:t>
            </a:r>
          </a:p>
          <a:p>
            <a:r>
              <a:rPr lang="de-DE"/>
              <a:t>Diese sowohl räumliche </a:t>
            </a:r>
            <a:r>
              <a:rPr lang="de-DE" dirty="0"/>
              <a:t>als auch sprachliche Nähe zum Nachbarland Niederlande bietet einige Vorzüge für den Erwerb der Fremdsprache</a:t>
            </a:r>
          </a:p>
          <a:p>
            <a:r>
              <a:rPr lang="de-DE" dirty="0"/>
              <a:t> So wird durch die enge Verwandtschaft mit dem Englischen und dem Deutschen das Lernen und Verstehen der niederländischen Sprache erleichtert </a:t>
            </a:r>
          </a:p>
          <a:p>
            <a:r>
              <a:rPr lang="de-DE" dirty="0"/>
              <a:t>Durch die Nähe zur deutschen Sprache haben die Schülerinnen und Schüler schnell erste Lernerfolge und können diese durch den Besuch in den Niederlanden oder während eines Schüleraustausches anwenden</a:t>
            </a:r>
          </a:p>
          <a:p>
            <a:endParaRPr lang="de-DE" dirty="0"/>
          </a:p>
        </p:txBody>
      </p:sp>
      <p:pic>
        <p:nvPicPr>
          <p:cNvPr id="3076" name="Picture 4" descr="Freundschafts-Pin Deutschland - Niederlande-Fahne Freundschafts ...">
            <a:extLst>
              <a:ext uri="{FF2B5EF4-FFF2-40B4-BE49-F238E27FC236}">
                <a16:creationId xmlns:a16="http://schemas.microsoft.com/office/drawing/2014/main" id="{DE125BA5-D7A7-4027-BB02-099D8038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3636"/>
            <a:ext cx="1766733" cy="18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70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C475A-026D-4D9B-B130-FAE1DA2A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wird im Unterricht gelernt?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23ECDB-6A64-4E52-8DE1-3EF6B3F0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53424"/>
            <a:ext cx="6696744" cy="4500978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Lerninhalte orientieren sich an konkreten alltäglichen Gesprächssituationen (Einkauf, Arztbesuch, Urlaub, Lebensmittel, Wetter, Restaurantbesuch, Arbeitswelt…)</a:t>
            </a:r>
          </a:p>
          <a:p>
            <a:pPr marL="45720" indent="0">
              <a:buNone/>
            </a:pPr>
            <a:endParaRPr lang="de-DE" dirty="0"/>
          </a:p>
          <a:p>
            <a:r>
              <a:rPr lang="de-DE" dirty="0"/>
              <a:t>Kommunikation (schriftlich/mündlich), Grammatik und </a:t>
            </a:r>
            <a:r>
              <a:rPr lang="de-DE" dirty="0" err="1"/>
              <a:t>Hörverstehensübungen</a:t>
            </a:r>
            <a:r>
              <a:rPr lang="de-DE" dirty="0"/>
              <a:t> bilden die Grundlage für den Spracherwerb</a:t>
            </a:r>
          </a:p>
          <a:p>
            <a:pPr marL="45720" indent="0">
              <a:buNone/>
            </a:pPr>
            <a:endParaRPr lang="de-DE" dirty="0"/>
          </a:p>
          <a:p>
            <a:r>
              <a:rPr lang="de-DE" dirty="0"/>
              <a:t>Die niederländische Kultur spielt dabei auch eine wichtige Rolle, wodurch z.B. auf bestimmte Feste (</a:t>
            </a:r>
            <a:r>
              <a:rPr lang="de-DE" dirty="0" err="1"/>
              <a:t>Sinterklaas</a:t>
            </a:r>
            <a:r>
              <a:rPr lang="de-DE" dirty="0"/>
              <a:t>, </a:t>
            </a:r>
            <a:r>
              <a:rPr lang="de-DE" dirty="0" err="1"/>
              <a:t>Koningsdag</a:t>
            </a:r>
            <a:r>
              <a:rPr lang="de-DE" dirty="0"/>
              <a:t>) oder kulturelle Eigenheiten eingegangen wird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Sinterklaas bezoekt Leidschendam-Voorburg op 16 november ...">
            <a:extLst>
              <a:ext uri="{FF2B5EF4-FFF2-40B4-BE49-F238E27FC236}">
                <a16:creationId xmlns:a16="http://schemas.microsoft.com/office/drawing/2014/main" id="{F674D94B-4C29-4398-AB75-860C904D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5" y="2378349"/>
            <a:ext cx="1941212" cy="15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ningsdag - Illustrationen und Vektorgrafiken - iStock">
            <a:extLst>
              <a:ext uri="{FF2B5EF4-FFF2-40B4-BE49-F238E27FC236}">
                <a16:creationId xmlns:a16="http://schemas.microsoft.com/office/drawing/2014/main" id="{2D2DAE97-BD84-9273-6970-A230C1F4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5" y="4103913"/>
            <a:ext cx="1921220" cy="18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0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6451AB2-7132-F435-5BA7-404F7E2C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42" y="1916832"/>
            <a:ext cx="8733937" cy="3792242"/>
          </a:xfrm>
        </p:spPr>
        <p:txBody>
          <a:bodyPr/>
          <a:lstStyle/>
          <a:p>
            <a:r>
              <a:rPr lang="de-DE" dirty="0"/>
              <a:t>Aktuell werden Partnerschaften mit zwei niederländischen Schulen aus </a:t>
            </a:r>
            <a:r>
              <a:rPr lang="de-DE" dirty="0" err="1"/>
              <a:t>Wijchen</a:t>
            </a:r>
            <a:r>
              <a:rPr lang="de-DE" dirty="0"/>
              <a:t> und </a:t>
            </a:r>
            <a:r>
              <a:rPr lang="de-DE" dirty="0" err="1"/>
              <a:t>Doetinchem</a:t>
            </a:r>
            <a:r>
              <a:rPr lang="de-DE" dirty="0"/>
              <a:t>, sowie eine Kooperation mit der Radboud </a:t>
            </a:r>
            <a:r>
              <a:rPr lang="de-DE" dirty="0" err="1"/>
              <a:t>Universiteit</a:t>
            </a:r>
            <a:r>
              <a:rPr lang="de-DE" dirty="0"/>
              <a:t> Nijmegen angestrebt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Briefprojekt im Jahrgang 8, ggf. mit gegenseitigem Besuch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Durchführung eines „</a:t>
            </a:r>
            <a:r>
              <a:rPr lang="de-DE" dirty="0" err="1"/>
              <a:t>taal</a:t>
            </a:r>
            <a:r>
              <a:rPr lang="de-DE" dirty="0"/>
              <a:t> </a:t>
            </a:r>
            <a:r>
              <a:rPr lang="de-DE" dirty="0" err="1"/>
              <a:t>dorps</a:t>
            </a:r>
            <a:r>
              <a:rPr lang="de-DE" dirty="0"/>
              <a:t>“ (= „Sprachdorfs“) als mündliche Prüfung, d.h. die Schülerinnen und Schüler müssen diverse kleine Situationen (Marktstandbesuch, Wegbeschreibung, Essensbestellung…) mit niederländischen Partnern durchlaufen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Möglichkeit für die Schülerinnen und Schüler der Oberstufe, die Universität in Nijmegen kennen zu lernen und sich über dort angebotene Studiengänge zu informieren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197314-6E3B-F411-A5F2-C9AA993C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Niederländisch an der </a:t>
            </a:r>
            <a:r>
              <a:rPr lang="de-DE" b="1" dirty="0" err="1"/>
              <a:t>jbg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851397-174C-273D-09C6-A3AA38C0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811183"/>
            <a:ext cx="3153147" cy="827251"/>
          </a:xfrm>
          <a:prstGeom prst="rect">
            <a:avLst/>
          </a:prstGeom>
        </p:spPr>
      </p:pic>
      <p:pic>
        <p:nvPicPr>
          <p:cNvPr id="2052" name="Picture 4" descr="Word wereldwijzer op het Panora Lyceum - Panora Lyceum">
            <a:extLst>
              <a:ext uri="{FF2B5EF4-FFF2-40B4-BE49-F238E27FC236}">
                <a16:creationId xmlns:a16="http://schemas.microsoft.com/office/drawing/2014/main" id="{3A99F698-DAD3-7241-7347-306EDCF1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51" y="5811183"/>
            <a:ext cx="2042097" cy="8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aswaal College">
            <a:extLst>
              <a:ext uri="{FF2B5EF4-FFF2-40B4-BE49-F238E27FC236}">
                <a16:creationId xmlns:a16="http://schemas.microsoft.com/office/drawing/2014/main" id="{E4BCCCFE-F8B7-44F2-9D13-7DF06509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" y="5811183"/>
            <a:ext cx="3200357" cy="8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06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5FF92-F7EF-4DE6-8282-AF88F492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325563"/>
          </a:xfrm>
        </p:spPr>
        <p:txBody>
          <a:bodyPr/>
          <a:lstStyle/>
          <a:p>
            <a:r>
              <a:rPr lang="de-DE" sz="2800" b="1" dirty="0"/>
              <a:t>Welchen Nutzen hat Niederländisch für den Beruf und das Studium?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B90310-8040-4D08-9E79-61F599ED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407408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Durch die fortscheitende Globalisierung ist das Interesse, die Nachbarsprache Niederländisch zu erlernen, deutlich gestiegen</a:t>
            </a:r>
          </a:p>
          <a:p>
            <a:r>
              <a:rPr lang="de-DE" dirty="0"/>
              <a:t>Durch den Erwerb der niederländischen Sprache entstehen grenzüberschreitend viel mehr Möglichkeiten, dort zu arbeiten oder zu studieren</a:t>
            </a:r>
          </a:p>
          <a:p>
            <a:r>
              <a:rPr lang="de-DE" dirty="0"/>
              <a:t>Viele Arbeitgeber in der Grenzregion legen Wert darauf, dass die niederländische Sprache beherrscht wird, da die Niederlande ein wichtiger Handelspartner für Deutschland sind</a:t>
            </a:r>
          </a:p>
          <a:p>
            <a:r>
              <a:rPr lang="de-DE" dirty="0"/>
              <a:t>Dadurch erhöhen sich Chancen auf eine Ausbildung oder ein Studium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594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9C67A-73F2-487C-9822-63FD571F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Checkliste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F4D6C8-D899-4856-A39A-BDAFACCB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19071"/>
            <a:ext cx="8712968" cy="4783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>
                <a:latin typeface="+mj-lt"/>
                <a:cs typeface="Arial"/>
              </a:rPr>
              <a:t>Anforderungen im Bereich des Spracherwerbs:</a:t>
            </a:r>
          </a:p>
          <a:p>
            <a:r>
              <a:rPr lang="de-DE" sz="1800" dirty="0">
                <a:latin typeface="+mj-lt"/>
                <a:cs typeface="Arial"/>
              </a:rPr>
              <a:t>Das Kind sollte sprachbegabt sein, es sollte also bis zum Ende der Klasse 6 deutlich geworden sein, dass sprachliche Fächer (Deutsch/Englisch) dem Kind liegen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>
                <a:latin typeface="+mj-lt"/>
                <a:cs typeface="Arial"/>
              </a:rPr>
              <a:t>d.h. Regelhaftigkeit von Sprache verstehen und grammatische Regeln anwenden können</a:t>
            </a:r>
          </a:p>
          <a:p>
            <a:r>
              <a:rPr lang="de-DE" sz="1800" dirty="0">
                <a:latin typeface="+mj-lt"/>
                <a:cs typeface="Arial"/>
              </a:rPr>
              <a:t>sichere Rechtschreibung</a:t>
            </a:r>
          </a:p>
          <a:p>
            <a:pPr marL="0" indent="0">
              <a:buNone/>
            </a:pPr>
            <a:endParaRPr lang="de-DE" sz="1800" dirty="0">
              <a:latin typeface="+mj-lt"/>
              <a:cs typeface="Arial"/>
            </a:endParaRPr>
          </a:p>
          <a:p>
            <a:pPr marL="0" indent="0">
              <a:buNone/>
            </a:pPr>
            <a:r>
              <a:rPr lang="de-DE" sz="1800" b="1" dirty="0">
                <a:latin typeface="+mj-lt"/>
                <a:cs typeface="Arial"/>
              </a:rPr>
              <a:t>Anforderungen im Bereich des Arbeitsverhaltens:</a:t>
            </a:r>
          </a:p>
          <a:p>
            <a:r>
              <a:rPr lang="de-DE" sz="1800" dirty="0">
                <a:latin typeface="+mj-lt"/>
                <a:cs typeface="Arial"/>
              </a:rPr>
              <a:t>Freude am sprachlichen Ausdruck, Bereitschaft zu mündlicher Mitarbeit</a:t>
            </a:r>
          </a:p>
          <a:p>
            <a:r>
              <a:rPr lang="de-DE" sz="1800" dirty="0">
                <a:latin typeface="+mj-lt"/>
                <a:cs typeface="Arial"/>
              </a:rPr>
              <a:t>grundsätzliche Leistungsbereitschaft</a:t>
            </a:r>
          </a:p>
          <a:p>
            <a:r>
              <a:rPr lang="de-DE" sz="1800" dirty="0">
                <a:latin typeface="+mj-lt"/>
                <a:cs typeface="Arial"/>
              </a:rPr>
              <a:t>selbstständiges und regelmäßiges Erledigen der Aufgaben</a:t>
            </a:r>
          </a:p>
          <a:p>
            <a:r>
              <a:rPr lang="de-DE" sz="1800" dirty="0">
                <a:latin typeface="+mj-lt"/>
                <a:cs typeface="Arial"/>
              </a:rPr>
              <a:t>Bereitschaft, </a:t>
            </a:r>
            <a:r>
              <a:rPr lang="de-DE" sz="1800" b="1" dirty="0">
                <a:latin typeface="+mj-lt"/>
                <a:cs typeface="Arial"/>
              </a:rPr>
              <a:t>regelmäßig (!)</a:t>
            </a:r>
            <a:r>
              <a:rPr lang="de-DE" sz="1800" dirty="0">
                <a:latin typeface="+mj-lt"/>
                <a:cs typeface="Arial"/>
              </a:rPr>
              <a:t> Vokabeln zu lernen</a:t>
            </a:r>
          </a:p>
          <a:p>
            <a:r>
              <a:rPr lang="de-DE" sz="1800" dirty="0">
                <a:latin typeface="+mj-lt"/>
                <a:cs typeface="Arial"/>
              </a:rPr>
              <a:t>Durchhaltevermögen/Ausdauer auch bei schwierigeren Themen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168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DANKT VOOR UW AANDACHT, ZIJN ER NOG VRAGEN? Poster | Nick | Keep ...">
            <a:extLst>
              <a:ext uri="{FF2B5EF4-FFF2-40B4-BE49-F238E27FC236}">
                <a16:creationId xmlns:a16="http://schemas.microsoft.com/office/drawing/2014/main" id="{1DBAA73C-46D9-45E3-86BB-9E82748C3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73" y="365125"/>
            <a:ext cx="3933014" cy="61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38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8535" y="2924944"/>
            <a:ext cx="7272808" cy="3528392"/>
          </a:xfrm>
        </p:spPr>
        <p:txBody>
          <a:bodyPr>
            <a:noAutofit/>
          </a:bodyPr>
          <a:lstStyle/>
          <a:p>
            <a:pPr marL="0" lvl="2" algn="l">
              <a:spcBef>
                <a:spcPts val="600"/>
              </a:spcBef>
              <a:buClrTx/>
              <a:defRPr/>
            </a:pPr>
            <a:endParaRPr lang="de-DE" sz="4000" b="1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  <a:buFont typeface="Symbol" pitchFamily="18" charset="2"/>
              <a:buChar char="-"/>
            </a:pPr>
            <a:endParaRPr lang="de-DE" altLang="de-DE" sz="3300" b="1" dirty="0">
              <a:solidFill>
                <a:schemeClr val="tx1"/>
              </a:solidFill>
            </a:endParaRPr>
          </a:p>
          <a:p>
            <a:pPr lvl="1" algn="l">
              <a:lnSpc>
                <a:spcPct val="80000"/>
              </a:lnSpc>
              <a:defRPr/>
            </a:pPr>
            <a:endParaRPr lang="de-DE" altLang="de-DE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81272" y="2710499"/>
            <a:ext cx="6478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</a:p>
        </p:txBody>
      </p:sp>
      <p:pic>
        <p:nvPicPr>
          <p:cNvPr id="9218" name="Picture 2" descr="Bild in Originalgröße anze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800200" cy="16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ild in Originalgröße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75811"/>
            <a:ext cx="26840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gossenmetrawatt.com/resources/resources/images/import/fra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2" y="4575811"/>
            <a:ext cx="2016224" cy="14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dn.maedchen.de/bilder/fragen-klaeren-600x900-17141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754077" cy="11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6336704" cy="388843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Naturwissenschaften</a:t>
            </a:r>
          </a:p>
        </p:txBody>
      </p:sp>
      <p:pic>
        <p:nvPicPr>
          <p:cNvPr id="4" name="Grafik 12" descr="U:\Didl\LOGO-JBG\JBGS_Logo_Oran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43" y="620688"/>
            <a:ext cx="1312837" cy="130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3" y="1719070"/>
            <a:ext cx="8784975" cy="4590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Schüler/Schülerinnen erhalten einen fächer-übergreifenden Unterricht, der eine Erweiterung zum NW-Unterricht darstellt.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folgende Arbeitsbereiche wird ein besonderer Wert gelegt:</a:t>
            </a:r>
          </a:p>
          <a:p>
            <a:pPr marL="0" lvl="2" indent="0">
              <a:spcBef>
                <a:spcPts val="600"/>
              </a:spcBef>
              <a:buNone/>
              <a:defRPr/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Naturwissenschaftliches Arbeiten</a:t>
            </a:r>
          </a:p>
          <a:p>
            <a:pPr marL="0" lvl="2" indent="0">
              <a:spcBef>
                <a:spcPts val="600"/>
              </a:spcBef>
              <a:buNone/>
              <a:defRPr/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Praktisches Experimentieren</a:t>
            </a:r>
          </a:p>
          <a:p>
            <a:pPr marL="0" lvl="2" indent="0">
              <a:spcBef>
                <a:spcPts val="600"/>
              </a:spcBef>
              <a:buNone/>
              <a:defRPr/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Dokumentation von Ergebnissen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Allgemeines/Besonderheiten</a:t>
            </a:r>
          </a:p>
        </p:txBody>
      </p:sp>
      <p:pic>
        <p:nvPicPr>
          <p:cNvPr id="4" name="Picture 3" descr="C:\Users\ines\Pictures\moodle bilder\apfelsinen eier dampfb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93591"/>
            <a:ext cx="2160240" cy="14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2" descr="U:\Didl\LOGO-JBG\JBGS_Logo_Orang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6" y="401342"/>
            <a:ext cx="969490" cy="9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3" y="1719070"/>
            <a:ext cx="8784975" cy="45902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</a:p>
          <a:p>
            <a:pPr marL="342900" lvl="2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Farben</a:t>
            </a:r>
          </a:p>
          <a:p>
            <a:pPr marL="342900" lvl="2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Boden</a:t>
            </a:r>
          </a:p>
          <a:p>
            <a:pPr marL="342900" lvl="2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Fortbewegung in Wasser und Luft</a:t>
            </a:r>
          </a:p>
          <a:p>
            <a:pPr marL="342900" lvl="2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</a:t>
            </a:r>
          </a:p>
          <a:p>
            <a:pPr marL="342900" lvl="2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Landwirtschaft &amp; Nahrungsmittelherstellung</a:t>
            </a:r>
          </a:p>
          <a:p>
            <a:pPr marL="342900" lvl="2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Kleidung</a:t>
            </a:r>
          </a:p>
          <a:p>
            <a:pPr marL="342900" lvl="2" indent="-3429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altLang="de-DE" sz="2400" spc="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Medikamente &amp; Gesundheit</a:t>
            </a:r>
          </a:p>
          <a:p>
            <a:pPr marL="457200" lvl="2" indent="-4572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altLang="de-DE" sz="2200" spc="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Themenschwerpunkte Kl. 7-10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3CE20B-AEB8-4ED8-A5AD-90B5422E3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57" y="1844824"/>
            <a:ext cx="2962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6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82E498-C6D1-4F29-9A9B-422C9325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bist…</a:t>
            </a:r>
          </a:p>
          <a:p>
            <a:pPr lvl="1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interessiert an naturwissenschaftlichen Vorgängen aus den Bereichen Biologie, Chemie und Physik?</a:t>
            </a:r>
          </a:p>
          <a:p>
            <a:pPr lvl="1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verantwortungsbewusst und dazu bereit, dich an Sicherheitsregeln zu halten?</a:t>
            </a:r>
          </a:p>
          <a:p>
            <a:pPr lvl="1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bereit, auch theoretisch zu arbeiten und eine Fachsprache zu erlernen?</a:t>
            </a:r>
          </a:p>
          <a:p>
            <a:pPr lvl="1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bereit, ordentlich und selbständig zu arbeiten?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46DE6D-4876-439F-8235-1A82A023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 &amp; Ziele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BA8AB5-9F4F-4EE3-BECF-5787CE13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3" y="5045867"/>
            <a:ext cx="1944216" cy="14562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F503AA-B8EC-4C1C-B627-3D5B7AF5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90" y="5045867"/>
            <a:ext cx="2160240" cy="14638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FFEF2D2-DC39-47D8-9ADE-A481E543A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31" y="5035231"/>
            <a:ext cx="2520429" cy="14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6336704" cy="388843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Darstellen und Gestalten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61248"/>
            <a:ext cx="1224136" cy="8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2308</Words>
  <Application>Microsoft Office PowerPoint</Application>
  <PresentationFormat>Bildschirmpräsentation (4:3)</PresentationFormat>
  <Paragraphs>391</Paragraphs>
  <Slides>49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6" baseType="lpstr">
      <vt:lpstr>Arial</vt:lpstr>
      <vt:lpstr>Calibri</vt:lpstr>
      <vt:lpstr>Franklin Gothic Medium</vt:lpstr>
      <vt:lpstr>Symbol</vt:lpstr>
      <vt:lpstr>Wingdings</vt:lpstr>
      <vt:lpstr>Wingdings 2</vt:lpstr>
      <vt:lpstr>Raster</vt:lpstr>
      <vt:lpstr>Informations-veranstaltung  Wahlpflichtunterricht  ab der Klasse 7</vt:lpstr>
      <vt:lpstr>Grundsätzliches zum Wahlpflichtunterricht</vt:lpstr>
      <vt:lpstr> Ablauf der Entscheidungsfindung</vt:lpstr>
      <vt:lpstr>Unsere Angebote</vt:lpstr>
      <vt:lpstr>Naturwissenschaften</vt:lpstr>
      <vt:lpstr>Allgemeines/Besonderheiten</vt:lpstr>
      <vt:lpstr>Themenschwerpunkte Kl. 7-10</vt:lpstr>
      <vt:lpstr>Voraussetzungen &amp; Ziele</vt:lpstr>
      <vt:lpstr>Darstellen und Gestalten</vt:lpstr>
      <vt:lpstr>Zusammensetzung des Faches</vt:lpstr>
      <vt:lpstr>Die Vier Bereiche des Faches</vt:lpstr>
      <vt:lpstr>Die Vier Bereiche des Faches</vt:lpstr>
      <vt:lpstr>Die Vier Bereiche des Faches</vt:lpstr>
      <vt:lpstr>Die Vier Bereiche des Faches</vt:lpstr>
      <vt:lpstr>Themenschwerpunkte Kl. 7-10</vt:lpstr>
      <vt:lpstr>Ziele und was ich lernen kann</vt:lpstr>
      <vt:lpstr>Erwartungen der modernen Berufswelt</vt:lpstr>
      <vt:lpstr>Erwartungen der modernen Berufswelt</vt:lpstr>
      <vt:lpstr>Was wird von dir erwartet?</vt:lpstr>
      <vt:lpstr>Wann solltest du das Fach Wählen?</vt:lpstr>
      <vt:lpstr>Informatik</vt:lpstr>
      <vt:lpstr>Unser Alltag mit Computern</vt:lpstr>
      <vt:lpstr>Ziele des Informatikunterrichts</vt:lpstr>
      <vt:lpstr>Inhalte des Fachs</vt:lpstr>
      <vt:lpstr>Themenschwerpunkte</vt:lpstr>
      <vt:lpstr>Themenschwerpunkte</vt:lpstr>
      <vt:lpstr>Wann ist Informatik das richtige WP-Fach für dich?</vt:lpstr>
      <vt:lpstr>Wirtschaft und Arbeitswelt</vt:lpstr>
      <vt:lpstr>Allgemeines</vt:lpstr>
      <vt:lpstr>Themenschwerpunkte Teilbereich Technik</vt:lpstr>
      <vt:lpstr>Themenschwerpunkte  Teilbereich Wirtschaft</vt:lpstr>
      <vt:lpstr>Themenschwerpunkte   Teilbereich Hauswirtschaft</vt:lpstr>
      <vt:lpstr>Spanisch</vt:lpstr>
      <vt:lpstr>Wieso spanisch lernen?</vt:lpstr>
      <vt:lpstr>Wieso spanisch lernen?</vt:lpstr>
      <vt:lpstr>Wieso spanisch lernen?</vt:lpstr>
      <vt:lpstr>Wieso spanisch lernen?</vt:lpstr>
      <vt:lpstr>Wie sieht der Unterricht aus?</vt:lpstr>
      <vt:lpstr>Wie Sieht der Unterricht aus?</vt:lpstr>
      <vt:lpstr>Ist Spanisch etwas für mich?</vt:lpstr>
      <vt:lpstr>Niederländisch</vt:lpstr>
      <vt:lpstr>PowerPoint-Präsentation</vt:lpstr>
      <vt:lpstr>Welche Vorteile hat das Wahlpflichtfach Niederländisch? </vt:lpstr>
      <vt:lpstr>Was wird im Unterricht gelernt?</vt:lpstr>
      <vt:lpstr>Niederländisch an der jbg</vt:lpstr>
      <vt:lpstr>Welchen Nutzen hat Niederländisch für den Beruf und das Studium?</vt:lpstr>
      <vt:lpstr>Checkliste</vt:lpstr>
      <vt:lpstr>PowerPoint-Präsentation</vt:lpstr>
      <vt:lpstr>PowerPoint-Präsentation</vt:lpstr>
    </vt:vector>
  </TitlesOfParts>
  <Company>Stadt Kleve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Sekundarschule Abteilungsleiter</dc:creator>
  <cp:lastModifiedBy>Jens Baumgärtner</cp:lastModifiedBy>
  <cp:revision>356</cp:revision>
  <dcterms:created xsi:type="dcterms:W3CDTF">2014-05-07T10:23:12Z</dcterms:created>
  <dcterms:modified xsi:type="dcterms:W3CDTF">2026-05-12T07:27:46Z</dcterms:modified>
</cp:coreProperties>
</file>